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36"/>
  </p:notesMasterIdLst>
  <p:handoutMasterIdLst>
    <p:handoutMasterId r:id="rId37"/>
  </p:handoutMasterIdLst>
  <p:sldIdLst>
    <p:sldId id="256" r:id="rId5"/>
    <p:sldId id="263" r:id="rId6"/>
    <p:sldId id="257" r:id="rId7"/>
    <p:sldId id="298" r:id="rId8"/>
    <p:sldId id="274" r:id="rId9"/>
    <p:sldId id="272" r:id="rId10"/>
    <p:sldId id="275" r:id="rId11"/>
    <p:sldId id="301" r:id="rId12"/>
    <p:sldId id="265" r:id="rId13"/>
    <p:sldId id="278" r:id="rId14"/>
    <p:sldId id="285" r:id="rId15"/>
    <p:sldId id="279" r:id="rId16"/>
    <p:sldId id="287" r:id="rId17"/>
    <p:sldId id="280" r:id="rId18"/>
    <p:sldId id="295" r:id="rId19"/>
    <p:sldId id="288" r:id="rId20"/>
    <p:sldId id="283" r:id="rId21"/>
    <p:sldId id="296" r:id="rId22"/>
    <p:sldId id="284" r:id="rId23"/>
    <p:sldId id="282" r:id="rId24"/>
    <p:sldId id="276" r:id="rId25"/>
    <p:sldId id="281" r:id="rId26"/>
    <p:sldId id="290" r:id="rId27"/>
    <p:sldId id="291" r:id="rId28"/>
    <p:sldId id="292" r:id="rId29"/>
    <p:sldId id="293" r:id="rId30"/>
    <p:sldId id="297" r:id="rId31"/>
    <p:sldId id="300" r:id="rId32"/>
    <p:sldId id="303" r:id="rId33"/>
    <p:sldId id="294" r:id="rId34"/>
    <p:sldId id="271" r:id="rId3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 Castro" initials="SC" lastIdx="1" clrIdx="0">
    <p:extLst>
      <p:ext uri="{19B8F6BF-5375-455C-9EA6-DF929625EA0E}">
        <p15:presenceInfo xmlns:p15="http://schemas.microsoft.com/office/powerpoint/2012/main" userId="613e1a27b85a886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66"/>
    <a:srgbClr val="2519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1" d="100"/>
          <a:sy n="81" d="100"/>
        </p:scale>
        <p:origin x="706" y="62"/>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72F8509-C468-4F89-9184-E2C7F9063AC1}" type="datetimeFigureOut">
              <a:rPr lang="en-US" smtClean="0"/>
              <a:t>3/4/2021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32E9CE2-21E1-4E4E-99FB-675372E4995A}" type="slidenum">
              <a:rPr lang="en-US" smtClean="0"/>
              <a:t>‹#›</a:t>
            </a:fld>
            <a:endParaRPr lang="en-US"/>
          </a:p>
        </p:txBody>
      </p:sp>
    </p:spTree>
    <p:extLst>
      <p:ext uri="{BB962C8B-B14F-4D97-AF65-F5344CB8AC3E}">
        <p14:creationId xmlns:p14="http://schemas.microsoft.com/office/powerpoint/2010/main" val="28101961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E09E27-9A93-4805-B2DA-9036A4E3169C}" type="datetimeFigureOut">
              <a:rPr lang="en-US" smtClean="0"/>
              <a:t>3/4/2021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CC1219F-B691-4D80-B6CC-2734C78C7862}" type="slidenum">
              <a:rPr lang="en-US" smtClean="0"/>
              <a:t>‹#›</a:t>
            </a:fld>
            <a:endParaRPr lang="en-US"/>
          </a:p>
        </p:txBody>
      </p:sp>
    </p:spTree>
    <p:extLst>
      <p:ext uri="{BB962C8B-B14F-4D97-AF65-F5344CB8AC3E}">
        <p14:creationId xmlns:p14="http://schemas.microsoft.com/office/powerpoint/2010/main" val="1232362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https://www.accuconference.com/blog/types-of-presentations/</a:t>
            </a:r>
          </a:p>
        </p:txBody>
      </p:sp>
      <p:sp>
        <p:nvSpPr>
          <p:cNvPr id="4" name="Slide Number Placeholder 3"/>
          <p:cNvSpPr>
            <a:spLocks noGrp="1"/>
          </p:cNvSpPr>
          <p:nvPr>
            <p:ph type="sldNum" sz="quarter" idx="10"/>
          </p:nvPr>
        </p:nvSpPr>
        <p:spPr/>
        <p:txBody>
          <a:bodyPr/>
          <a:lstStyle/>
          <a:p>
            <a:fld id="{ACC1219F-B691-4D80-B6CC-2734C78C7862}" type="slidenum">
              <a:rPr lang="en-US" smtClean="0"/>
              <a:t>2</a:t>
            </a:fld>
            <a:endParaRPr lang="en-US"/>
          </a:p>
        </p:txBody>
      </p:sp>
    </p:spTree>
    <p:extLst>
      <p:ext uri="{BB962C8B-B14F-4D97-AF65-F5344CB8AC3E}">
        <p14:creationId xmlns:p14="http://schemas.microsoft.com/office/powerpoint/2010/main" val="2267129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https://www.accuconference.com/blog/types-of-presentations/</a:t>
            </a:r>
          </a:p>
        </p:txBody>
      </p:sp>
      <p:sp>
        <p:nvSpPr>
          <p:cNvPr id="4" name="Slide Number Placeholder 3"/>
          <p:cNvSpPr>
            <a:spLocks noGrp="1"/>
          </p:cNvSpPr>
          <p:nvPr>
            <p:ph type="sldNum" sz="quarter" idx="10"/>
          </p:nvPr>
        </p:nvSpPr>
        <p:spPr/>
        <p:txBody>
          <a:bodyPr/>
          <a:lstStyle/>
          <a:p>
            <a:fld id="{ACC1219F-B691-4D80-B6CC-2734C78C7862}" type="slidenum">
              <a:rPr lang="en-US" smtClean="0"/>
              <a:t>5</a:t>
            </a:fld>
            <a:endParaRPr lang="en-US"/>
          </a:p>
        </p:txBody>
      </p:sp>
    </p:spTree>
    <p:extLst>
      <p:ext uri="{BB962C8B-B14F-4D97-AF65-F5344CB8AC3E}">
        <p14:creationId xmlns:p14="http://schemas.microsoft.com/office/powerpoint/2010/main" val="1714777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https://www.accuconference.com/blog/types-of-presentations/</a:t>
            </a:r>
          </a:p>
        </p:txBody>
      </p:sp>
      <p:sp>
        <p:nvSpPr>
          <p:cNvPr id="4" name="Slide Number Placeholder 3"/>
          <p:cNvSpPr>
            <a:spLocks noGrp="1"/>
          </p:cNvSpPr>
          <p:nvPr>
            <p:ph type="sldNum" sz="quarter" idx="10"/>
          </p:nvPr>
        </p:nvSpPr>
        <p:spPr/>
        <p:txBody>
          <a:bodyPr/>
          <a:lstStyle/>
          <a:p>
            <a:fld id="{ACC1219F-B691-4D80-B6CC-2734C78C7862}" type="slidenum">
              <a:rPr lang="en-US" smtClean="0"/>
              <a:t>6</a:t>
            </a:fld>
            <a:endParaRPr lang="en-US"/>
          </a:p>
        </p:txBody>
      </p:sp>
    </p:spTree>
    <p:extLst>
      <p:ext uri="{BB962C8B-B14F-4D97-AF65-F5344CB8AC3E}">
        <p14:creationId xmlns:p14="http://schemas.microsoft.com/office/powerpoint/2010/main" val="4108473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https://www.accuconference.com/blog/types-of-presentations/</a:t>
            </a:r>
          </a:p>
        </p:txBody>
      </p:sp>
      <p:sp>
        <p:nvSpPr>
          <p:cNvPr id="4" name="Slide Number Placeholder 3"/>
          <p:cNvSpPr>
            <a:spLocks noGrp="1"/>
          </p:cNvSpPr>
          <p:nvPr>
            <p:ph type="sldNum" sz="quarter" idx="10"/>
          </p:nvPr>
        </p:nvSpPr>
        <p:spPr/>
        <p:txBody>
          <a:bodyPr/>
          <a:lstStyle/>
          <a:p>
            <a:fld id="{ACC1219F-B691-4D80-B6CC-2734C78C7862}" type="slidenum">
              <a:rPr lang="en-US" smtClean="0"/>
              <a:t>7</a:t>
            </a:fld>
            <a:endParaRPr lang="en-US"/>
          </a:p>
        </p:txBody>
      </p:sp>
    </p:spTree>
    <p:extLst>
      <p:ext uri="{BB962C8B-B14F-4D97-AF65-F5344CB8AC3E}">
        <p14:creationId xmlns:p14="http://schemas.microsoft.com/office/powerpoint/2010/main" val="15304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F2A8C9FE-4E00-4602-A915-C34E853216C9}" type="datetimeFigureOut">
              <a:rPr lang="en-US" smtClean="0"/>
              <a:t>3/4/2021</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3C79BB4C-1239-4A7E-A506-991F600EFBCD}"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6721367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A8C9FE-4E00-4602-A915-C34E853216C9}"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79BB4C-1239-4A7E-A506-991F600EFBCD}" type="slidenum">
              <a:rPr lang="en-US" smtClean="0"/>
              <a:t>‹#›</a:t>
            </a:fld>
            <a:endParaRPr lang="en-US"/>
          </a:p>
        </p:txBody>
      </p:sp>
    </p:spTree>
    <p:extLst>
      <p:ext uri="{BB962C8B-B14F-4D97-AF65-F5344CB8AC3E}">
        <p14:creationId xmlns:p14="http://schemas.microsoft.com/office/powerpoint/2010/main" val="3851104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F2A8C9FE-4E00-4602-A915-C34E853216C9}" type="datetimeFigureOut">
              <a:rPr lang="en-US" smtClean="0"/>
              <a:t>3/4/2021</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3C79BB4C-1239-4A7E-A506-991F600EFBCD}"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54842598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A8C9FE-4E00-4602-A915-C34E853216C9}" type="datetimeFigureOut">
              <a:rPr lang="en-US" smtClean="0"/>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79BB4C-1239-4A7E-A506-991F600EFBCD}" type="slidenum">
              <a:rPr lang="en-US" smtClean="0"/>
              <a:t>‹#›</a:t>
            </a:fld>
            <a:endParaRPr lang="en-US"/>
          </a:p>
        </p:txBody>
      </p:sp>
    </p:spTree>
    <p:extLst>
      <p:ext uri="{BB962C8B-B14F-4D97-AF65-F5344CB8AC3E}">
        <p14:creationId xmlns:p14="http://schemas.microsoft.com/office/powerpoint/2010/main" val="2592835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A8C9FE-4E00-4602-A915-C34E853216C9}" type="datetimeFigureOut">
              <a:rPr lang="en-US" smtClean="0"/>
              <a:t>3/4/2021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79BB4C-1239-4A7E-A506-991F600EFBCD}" type="slidenum">
              <a:rPr lang="en-US" smtClean="0"/>
              <a:t>‹#›</a:t>
            </a:fld>
            <a:endParaRPr lang="en-US"/>
          </a:p>
        </p:txBody>
      </p:sp>
    </p:spTree>
    <p:extLst>
      <p:ext uri="{BB962C8B-B14F-4D97-AF65-F5344CB8AC3E}">
        <p14:creationId xmlns:p14="http://schemas.microsoft.com/office/powerpoint/2010/main" val="223474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A8C9FE-4E00-4602-A915-C34E853216C9}" type="datetimeFigureOut">
              <a:rPr lang="en-US" smtClean="0"/>
              <a:t>3/4/2021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79BB4C-1239-4A7E-A506-991F600EFBCD}" type="slidenum">
              <a:rPr lang="en-US" smtClean="0"/>
              <a:t>‹#›</a:t>
            </a:fld>
            <a:endParaRPr lang="en-US"/>
          </a:p>
        </p:txBody>
      </p:sp>
    </p:spTree>
    <p:extLst>
      <p:ext uri="{BB962C8B-B14F-4D97-AF65-F5344CB8AC3E}">
        <p14:creationId xmlns:p14="http://schemas.microsoft.com/office/powerpoint/2010/main" val="1705957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8C9FE-4E00-4602-A915-C34E853216C9}" type="datetimeFigureOut">
              <a:rPr lang="en-US" smtClean="0"/>
              <a:t>3/4/2021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79BB4C-1239-4A7E-A506-991F600EFBCD}" type="slidenum">
              <a:rPr lang="en-US" smtClean="0"/>
              <a:t>‹#›</a:t>
            </a:fld>
            <a:endParaRPr lang="en-US"/>
          </a:p>
        </p:txBody>
      </p:sp>
    </p:spTree>
    <p:extLst>
      <p:ext uri="{BB962C8B-B14F-4D97-AF65-F5344CB8AC3E}">
        <p14:creationId xmlns:p14="http://schemas.microsoft.com/office/powerpoint/2010/main" val="4290230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F2A8C9FE-4E00-4602-A915-C34E853216C9}" type="datetimeFigureOut">
              <a:rPr lang="en-US" smtClean="0"/>
              <a:t>3/4/2021</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3C79BB4C-1239-4A7E-A506-991F600EFBCD}"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3908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F2A8C9FE-4E00-4602-A915-C34E853216C9}" type="datetimeFigureOut">
              <a:rPr lang="en-US" smtClean="0"/>
              <a:t>3/4/2021</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3C79BB4C-1239-4A7E-A506-991F600EFBCD}"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54157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A8C9FE-4E00-4602-A915-C34E853216C9}"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79BB4C-1239-4A7E-A506-991F600EFBCD}" type="slidenum">
              <a:rPr lang="en-US" smtClean="0"/>
              <a:t>‹#›</a:t>
            </a:fld>
            <a:endParaRPr lang="en-US"/>
          </a:p>
        </p:txBody>
      </p:sp>
    </p:spTree>
    <p:extLst>
      <p:ext uri="{BB962C8B-B14F-4D97-AF65-F5344CB8AC3E}">
        <p14:creationId xmlns:p14="http://schemas.microsoft.com/office/powerpoint/2010/main" val="2990335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A8C9FE-4E00-4602-A915-C34E853216C9}"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79BB4C-1239-4A7E-A506-991F600EFBCD}" type="slidenum">
              <a:rPr lang="en-US" smtClean="0"/>
              <a:t>‹#›</a:t>
            </a:fld>
            <a:endParaRPr lang="en-US"/>
          </a:p>
        </p:txBody>
      </p:sp>
    </p:spTree>
    <p:extLst>
      <p:ext uri="{BB962C8B-B14F-4D97-AF65-F5344CB8AC3E}">
        <p14:creationId xmlns:p14="http://schemas.microsoft.com/office/powerpoint/2010/main" val="1269031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F2A8C9FE-4E00-4602-A915-C34E853216C9}" type="datetimeFigureOut">
              <a:rPr lang="en-US" smtClean="0"/>
              <a:t>3/4/2021</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3C79BB4C-1239-4A7E-A506-991F600EFBCD}"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7709747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mailto:GSRC@csulb.edu" TargetMode="External"/><Relationship Id="rId1" Type="http://schemas.openxmlformats.org/officeDocument/2006/relationships/slideLayout" Target="../slideLayouts/slideLayout2.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5556" y="1235485"/>
            <a:ext cx="9300371" cy="1829067"/>
          </a:xfrm>
        </p:spPr>
        <p:txBody>
          <a:bodyPr>
            <a:normAutofit/>
          </a:bodyPr>
          <a:lstStyle/>
          <a:p>
            <a:r>
              <a:rPr lang="en-US" sz="3800" b="1" dirty="0">
                <a:latin typeface="Arial" panose="020B0604020202020204" pitchFamily="34" charset="0"/>
                <a:cs typeface="Arial" panose="020B0604020202020204" pitchFamily="34" charset="0"/>
              </a:rPr>
              <a:t>Creating a CV/Résumé </a:t>
            </a:r>
            <a:br>
              <a:rPr lang="en-US" sz="3800" b="1" dirty="0">
                <a:latin typeface="Arial" panose="020B0604020202020204" pitchFamily="34" charset="0"/>
                <a:cs typeface="Arial" panose="020B0604020202020204" pitchFamily="34" charset="0"/>
              </a:rPr>
            </a:br>
            <a:r>
              <a:rPr lang="en-US" sz="3800" b="1" dirty="0">
                <a:latin typeface="Arial" panose="020B0604020202020204" pitchFamily="34" charset="0"/>
                <a:cs typeface="Arial" panose="020B0604020202020204" pitchFamily="34" charset="0"/>
              </a:rPr>
              <a:t>for Grad School</a:t>
            </a:r>
          </a:p>
        </p:txBody>
      </p:sp>
      <p:sp>
        <p:nvSpPr>
          <p:cNvPr id="3" name="Subtitle 2"/>
          <p:cNvSpPr>
            <a:spLocks noGrp="1"/>
          </p:cNvSpPr>
          <p:nvPr>
            <p:ph type="subTitle" idx="1"/>
          </p:nvPr>
        </p:nvSpPr>
        <p:spPr>
          <a:xfrm>
            <a:off x="2557358" y="3429000"/>
            <a:ext cx="6831673" cy="1303256"/>
          </a:xfrm>
        </p:spPr>
        <p:txBody>
          <a:bodyPr>
            <a:normAutofit/>
          </a:bodyPr>
          <a:lstStyle/>
          <a:p>
            <a:r>
              <a:rPr lang="en-US" sz="2600" dirty="0">
                <a:latin typeface="Arial" panose="020B0604020202020204" pitchFamily="34" charset="0"/>
                <a:cs typeface="Arial" panose="020B0604020202020204" pitchFamily="34" charset="0"/>
              </a:rPr>
              <a:t>Sara Castro</a:t>
            </a:r>
          </a:p>
          <a:p>
            <a:r>
              <a:rPr lang="en-US" sz="2600" dirty="0">
                <a:latin typeface="Arial" panose="020B0604020202020204" pitchFamily="34" charset="0"/>
                <a:cs typeface="Arial" panose="020B0604020202020204" pitchFamily="34" charset="0"/>
              </a:rPr>
              <a:t>Graduate Studies Resource Center (GSRC)</a:t>
            </a: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144375607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604" y="592395"/>
            <a:ext cx="9601200" cy="1485900"/>
          </a:xfrm>
        </p:spPr>
        <p:txBody>
          <a:bodyPr>
            <a:normAutofit/>
          </a:bodyPr>
          <a:lstStyle/>
          <a:p>
            <a:r>
              <a:rPr lang="en" sz="3600" b="1" kern="0" dirty="0">
                <a:latin typeface="Arial" panose="020B0604020202020204" pitchFamily="34" charset="0"/>
                <a:ea typeface="PT Sans Narrow"/>
                <a:cs typeface="Arial" panose="020B0604020202020204" pitchFamily="34" charset="0"/>
                <a:sym typeface="PT Sans Narrow"/>
              </a:rPr>
              <a:t>R</a:t>
            </a:r>
            <a:r>
              <a:rPr lang="en-US" sz="3600" b="1" kern="0" dirty="0" err="1">
                <a:latin typeface="Arial" panose="020B0604020202020204" pitchFamily="34" charset="0"/>
                <a:cs typeface="Arial" panose="020B0604020202020204" pitchFamily="34" charset="0"/>
                <a:sym typeface="Arial"/>
              </a:rPr>
              <a:t>ésumé</a:t>
            </a:r>
            <a:r>
              <a:rPr lang="en-US" sz="3600" b="1" kern="0" dirty="0">
                <a:latin typeface="Arial" panose="020B0604020202020204" pitchFamily="34" charset="0"/>
                <a:cs typeface="Arial" panose="020B0604020202020204" pitchFamily="34" charset="0"/>
                <a:sym typeface="Arial"/>
              </a:rPr>
              <a:t> vs CV – What’s the difference?</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511929"/>
            <a:ext cx="10515600" cy="4665034"/>
          </a:xfrm>
        </p:spPr>
        <p:txBody>
          <a:bodyPr>
            <a:normAutofit/>
          </a:bodyPr>
          <a:lstStyle/>
          <a:p>
            <a:pPr marL="0" lvl="1">
              <a:lnSpc>
                <a:spcPct val="100000"/>
              </a:lnSpc>
            </a:pPr>
            <a:endParaRPr lang="en-US" sz="2600" dirty="0">
              <a:solidFill>
                <a:srgbClr val="25190F"/>
              </a:solidFill>
              <a:latin typeface="Helvetica" panose="020B0604020202020204" pitchFamily="34" charset="0"/>
              <a:cs typeface="Helvetica" panose="020B0604020202020204" pitchFamily="34" charset="0"/>
            </a:endParaRPr>
          </a:p>
          <a:p>
            <a:pPr marL="228600"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marL="0"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marL="0"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graphicFrame>
        <p:nvGraphicFramePr>
          <p:cNvPr id="10" name="Table 9"/>
          <p:cNvGraphicFramePr>
            <a:graphicFrameLocks noGrp="1"/>
          </p:cNvGraphicFramePr>
          <p:nvPr>
            <p:extLst>
              <p:ext uri="{D42A27DB-BD31-4B8C-83A1-F6EECF244321}">
                <p14:modId xmlns:p14="http://schemas.microsoft.com/office/powerpoint/2010/main" val="4071485637"/>
              </p:ext>
            </p:extLst>
          </p:nvPr>
        </p:nvGraphicFramePr>
        <p:xfrm>
          <a:off x="1036167" y="1690688"/>
          <a:ext cx="10515600" cy="40233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745643282"/>
                    </a:ext>
                  </a:extLst>
                </a:gridCol>
                <a:gridCol w="5257800">
                  <a:extLst>
                    <a:ext uri="{9D8B030D-6E8A-4147-A177-3AD203B41FA5}">
                      <a16:colId xmlns:a16="http://schemas.microsoft.com/office/drawing/2014/main" val="1052953785"/>
                    </a:ext>
                  </a:extLst>
                </a:gridCol>
              </a:tblGrid>
              <a:tr h="370840">
                <a:tc>
                  <a:txBody>
                    <a:bodyPr/>
                    <a:lstStyle/>
                    <a:p>
                      <a:pPr algn="ctr"/>
                      <a:r>
                        <a:rPr lang="en" sz="2800" b="1" kern="0" dirty="0">
                          <a:solidFill>
                            <a:schemeClr val="tx1"/>
                          </a:solidFill>
                          <a:latin typeface="Arial" panose="020B0604020202020204" pitchFamily="34" charset="0"/>
                          <a:ea typeface="PT Sans Narrow"/>
                          <a:cs typeface="Arial" panose="020B0604020202020204" pitchFamily="34" charset="0"/>
                          <a:sym typeface="PT Sans Narrow"/>
                        </a:rPr>
                        <a:t>R</a:t>
                      </a:r>
                      <a:r>
                        <a:rPr lang="en-US" sz="2800" b="1" kern="0" dirty="0" err="1">
                          <a:solidFill>
                            <a:schemeClr val="tx1"/>
                          </a:solidFill>
                          <a:latin typeface="Arial" panose="020B0604020202020204" pitchFamily="34" charset="0"/>
                          <a:cs typeface="Arial" panose="020B0604020202020204" pitchFamily="34" charset="0"/>
                          <a:sym typeface="Arial"/>
                        </a:rPr>
                        <a:t>ésumé</a:t>
                      </a:r>
                      <a:r>
                        <a:rPr lang="en-US" sz="2800" b="1" kern="0" dirty="0">
                          <a:solidFill>
                            <a:schemeClr val="tx1"/>
                          </a:solidFill>
                          <a:latin typeface="Arial" panose="020B0604020202020204" pitchFamily="34" charset="0"/>
                          <a:cs typeface="Arial" panose="020B0604020202020204" pitchFamily="34" charset="0"/>
                          <a:sym typeface="Arial"/>
                        </a:rPr>
                        <a:t> </a:t>
                      </a:r>
                      <a:endParaRPr lang="en-US" sz="2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tc>
                  <a:txBody>
                    <a:bodyPr/>
                    <a:lstStyle/>
                    <a:p>
                      <a:pPr algn="ctr"/>
                      <a:r>
                        <a:rPr lang="en-US" sz="2800" b="1" kern="0" dirty="0">
                          <a:solidFill>
                            <a:schemeClr val="tx1"/>
                          </a:solidFill>
                          <a:latin typeface="Arial" panose="020B0604020202020204" pitchFamily="34" charset="0"/>
                          <a:cs typeface="Arial" panose="020B0604020202020204" pitchFamily="34" charset="0"/>
                          <a:sym typeface="Arial"/>
                        </a:rPr>
                        <a:t>CV</a:t>
                      </a:r>
                      <a:endParaRPr lang="en-US" sz="2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343828088"/>
                  </a:ext>
                </a:extLst>
              </a:tr>
              <a:tr h="370840">
                <a:tc>
                  <a:txBody>
                    <a:bodyPr/>
                    <a:lstStyle/>
                    <a:p>
                      <a:r>
                        <a:rPr lang="en-US" sz="2000" dirty="0">
                          <a:solidFill>
                            <a:schemeClr val="tx1"/>
                          </a:solidFill>
                          <a:latin typeface="Arial" panose="020B0604020202020204" pitchFamily="34" charset="0"/>
                          <a:cs typeface="Arial" panose="020B0604020202020204" pitchFamily="34" charset="0"/>
                        </a:rPr>
                        <a:t>Audience: Any employer or HR manager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r>
                        <a:rPr lang="en-US" sz="2000" dirty="0">
                          <a:solidFill>
                            <a:schemeClr val="tx1"/>
                          </a:solidFill>
                          <a:latin typeface="Arial" panose="020B0604020202020204" pitchFamily="34" charset="0"/>
                          <a:cs typeface="Arial" panose="020B0604020202020204" pitchFamily="34" charset="0"/>
                        </a:rPr>
                        <a:t>Audience: Academic</a:t>
                      </a:r>
                      <a:r>
                        <a:rPr lang="en-US" sz="2000" baseline="0" dirty="0">
                          <a:solidFill>
                            <a:schemeClr val="tx1"/>
                          </a:solidFill>
                          <a:latin typeface="Arial" panose="020B0604020202020204" pitchFamily="34" charset="0"/>
                          <a:cs typeface="Arial" panose="020B0604020202020204" pitchFamily="34" charset="0"/>
                        </a:rPr>
                        <a:t> committees</a:t>
                      </a:r>
                      <a:endParaRPr lang="en-US" sz="2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53109227"/>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Arial" panose="020B0604020202020204" pitchFamily="34" charset="0"/>
                          <a:cs typeface="Arial" panose="020B0604020202020204" pitchFamily="34" charset="0"/>
                        </a:rPr>
                        <a:t>Outlines professional</a:t>
                      </a:r>
                      <a:r>
                        <a:rPr lang="en-US" sz="2000" baseline="0" dirty="0">
                          <a:solidFill>
                            <a:schemeClr val="tx1"/>
                          </a:solidFill>
                          <a:latin typeface="Arial" panose="020B0604020202020204" pitchFamily="34" charset="0"/>
                          <a:cs typeface="Arial" panose="020B0604020202020204" pitchFamily="34" charset="0"/>
                        </a:rPr>
                        <a:t> and educational experiences most relevant to position </a:t>
                      </a:r>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Arial" panose="020B0604020202020204" pitchFamily="34" charset="0"/>
                          <a:cs typeface="Arial" panose="020B0604020202020204" pitchFamily="34" charset="0"/>
                        </a:rPr>
                        <a:t>Presents who you are as a scholar, </a:t>
                      </a:r>
                      <a:r>
                        <a:rPr lang="en-US" sz="2000" baseline="0" dirty="0">
                          <a:solidFill>
                            <a:schemeClr val="tx1"/>
                          </a:solidFill>
                          <a:latin typeface="Arial" panose="020B0604020202020204" pitchFamily="34" charset="0"/>
                          <a:cs typeface="Arial" panose="020B0604020202020204" pitchFamily="34" charset="0"/>
                        </a:rPr>
                        <a:t>emphasizing research/academic accomplishments relevant to your academic path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0596042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Arial" panose="020B0604020202020204" pitchFamily="34" charset="0"/>
                          <a:cs typeface="Arial" panose="020B0604020202020204" pitchFamily="34" charset="0"/>
                        </a:rPr>
                        <a:t>Selected publications and academic presentations are optional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Arial" panose="020B0604020202020204" pitchFamily="34" charset="0"/>
                          <a:cs typeface="Arial" panose="020B0604020202020204" pitchFamily="34" charset="0"/>
                        </a:rPr>
                        <a:t>Includes full list o</a:t>
                      </a:r>
                      <a:r>
                        <a:rPr lang="en-US" sz="2000" baseline="0" dirty="0">
                          <a:solidFill>
                            <a:schemeClr val="tx1"/>
                          </a:solidFill>
                          <a:latin typeface="Arial" panose="020B0604020202020204" pitchFamily="34" charset="0"/>
                          <a:cs typeface="Arial" panose="020B0604020202020204" pitchFamily="34" charset="0"/>
                        </a:rPr>
                        <a:t>f publications, academic presentations, and professional affiliations </a:t>
                      </a:r>
                      <a:endParaRPr lang="en-US" sz="2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98522123"/>
                  </a:ext>
                </a:extLst>
              </a:tr>
              <a:tr h="1981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Arial" panose="020B0604020202020204" pitchFamily="34" charset="0"/>
                          <a:cs typeface="Arial" panose="020B0604020202020204" pitchFamily="34" charset="0"/>
                        </a:rPr>
                        <a:t>Objective statement may appear at the top of a resume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Arial" panose="020B0604020202020204" pitchFamily="34" charset="0"/>
                          <a:cs typeface="Arial" panose="020B0604020202020204" pitchFamily="34" charset="0"/>
                        </a:rPr>
                        <a:t>Objective statement not needed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9607081"/>
                  </a:ext>
                </a:extLst>
              </a:tr>
              <a:tr h="1981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Arial" panose="020B0604020202020204" pitchFamily="34" charset="0"/>
                          <a:cs typeface="Arial" panose="020B0604020202020204" pitchFamily="34" charset="0"/>
                        </a:rPr>
                        <a:t>1-2 pages in length</a:t>
                      </a:r>
                      <a:r>
                        <a:rPr lang="en-US" sz="2000" baseline="0" dirty="0">
                          <a:solidFill>
                            <a:schemeClr val="tx1"/>
                          </a:solidFill>
                          <a:latin typeface="Arial" panose="020B0604020202020204" pitchFamily="34" charset="0"/>
                          <a:cs typeface="Arial" panose="020B0604020202020204" pitchFamily="34" charset="0"/>
                        </a:rPr>
                        <a:t> </a:t>
                      </a:r>
                      <a:endParaRPr lang="en-US" sz="2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Arial" panose="020B0604020202020204" pitchFamily="34" charset="0"/>
                          <a:cs typeface="Arial" panose="020B0604020202020204" pitchFamily="34" charset="0"/>
                        </a:rPr>
                        <a:t>No</a:t>
                      </a:r>
                      <a:r>
                        <a:rPr lang="en-US" sz="2000" baseline="0" dirty="0">
                          <a:solidFill>
                            <a:schemeClr val="tx1"/>
                          </a:solidFill>
                          <a:latin typeface="Arial" panose="020B0604020202020204" pitchFamily="34" charset="0"/>
                          <a:cs typeface="Arial" panose="020B0604020202020204" pitchFamily="34" charset="0"/>
                        </a:rPr>
                        <a:t> maximum length </a:t>
                      </a:r>
                      <a:endParaRPr lang="en-US" sz="2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6587395"/>
                  </a:ext>
                </a:extLst>
              </a:tr>
            </a:tbl>
          </a:graphicData>
        </a:graphic>
      </p:graphicFrame>
    </p:spTree>
    <p:extLst>
      <p:ext uri="{BB962C8B-B14F-4D97-AF65-F5344CB8AC3E}">
        <p14:creationId xmlns:p14="http://schemas.microsoft.com/office/powerpoint/2010/main" val="4179250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536" y="445158"/>
            <a:ext cx="10515600" cy="1297524"/>
          </a:xfrm>
        </p:spPr>
        <p:txBody>
          <a:bodyPr>
            <a:normAutofit/>
          </a:bodyPr>
          <a:lstStyle/>
          <a:p>
            <a:br>
              <a:rPr lang="en" sz="3600" b="1" kern="0" dirty="0">
                <a:latin typeface="Arial" panose="020B0604020202020204" pitchFamily="34" charset="0"/>
                <a:ea typeface="PT Sans Narrow"/>
                <a:cs typeface="Arial" panose="020B0604020202020204" pitchFamily="34" charset="0"/>
                <a:sym typeface="PT Sans Narrow"/>
              </a:rPr>
            </a:br>
            <a:r>
              <a:rPr lang="en" sz="3600" b="1" kern="0" dirty="0">
                <a:latin typeface="Arial" panose="020B0604020202020204" pitchFamily="34" charset="0"/>
                <a:ea typeface="PT Sans Narrow"/>
                <a:cs typeface="Arial" panose="020B0604020202020204" pitchFamily="34" charset="0"/>
                <a:sym typeface="PT Sans Narrow"/>
              </a:rPr>
              <a:t>A </a:t>
            </a:r>
            <a:r>
              <a:rPr lang="en-US" sz="3600" b="1" kern="0" dirty="0">
                <a:latin typeface="Arial" panose="020B0604020202020204" pitchFamily="34" charset="0"/>
                <a:cs typeface="Arial" panose="020B0604020202020204" pitchFamily="34" charset="0"/>
                <a:sym typeface="Arial"/>
              </a:rPr>
              <a:t>Curriculum Vitae (CV)</a:t>
            </a:r>
            <a:r>
              <a:rPr lang="en" sz="3600" b="1" kern="0" dirty="0">
                <a:latin typeface="Arial" panose="020B0604020202020204" pitchFamily="34" charset="0"/>
                <a:ea typeface="PT Sans Narrow"/>
                <a:cs typeface="Arial" panose="020B0604020202020204" pitchFamily="34" charset="0"/>
                <a:sym typeface="PT Sans Narrow"/>
              </a:rPr>
              <a:t> can be used for:</a:t>
            </a:r>
          </a:p>
        </p:txBody>
      </p:sp>
      <p:sp>
        <p:nvSpPr>
          <p:cNvPr id="3" name="Content Placeholder 2"/>
          <p:cNvSpPr>
            <a:spLocks noGrp="1"/>
          </p:cNvSpPr>
          <p:nvPr>
            <p:ph idx="1"/>
          </p:nvPr>
        </p:nvSpPr>
        <p:spPr>
          <a:xfrm>
            <a:off x="1343536" y="1959785"/>
            <a:ext cx="10515600" cy="3259232"/>
          </a:xfrm>
        </p:spPr>
        <p:txBody>
          <a:bodyPr>
            <a:normAutofit/>
          </a:bodyPr>
          <a:lstStyle/>
          <a:p>
            <a:pPr>
              <a:lnSpc>
                <a:spcPct val="150000"/>
              </a:lnSpc>
              <a:spcBef>
                <a:spcPts val="0"/>
              </a:spcBef>
              <a:buFont typeface="Wingdings" panose="05000000000000000000" pitchFamily="2" charset="2"/>
              <a:buChar char="ü"/>
            </a:pPr>
            <a:r>
              <a:rPr lang="en-US" kern="0" dirty="0">
                <a:latin typeface="Arial" panose="020B0604020202020204" pitchFamily="34" charset="0"/>
                <a:cs typeface="Arial" panose="020B0604020202020204" pitchFamily="34" charset="0"/>
                <a:sym typeface="Arial"/>
              </a:rPr>
              <a:t>Graduate admission</a:t>
            </a:r>
          </a:p>
          <a:p>
            <a:pPr>
              <a:lnSpc>
                <a:spcPct val="150000"/>
              </a:lnSpc>
              <a:spcBef>
                <a:spcPts val="0"/>
              </a:spcBef>
              <a:buFont typeface="Wingdings" panose="05000000000000000000" pitchFamily="2" charset="2"/>
              <a:buChar char="ü"/>
            </a:pPr>
            <a:r>
              <a:rPr lang="en-US" kern="0" dirty="0">
                <a:latin typeface="Arial" panose="020B0604020202020204" pitchFamily="34" charset="0"/>
                <a:cs typeface="Arial" panose="020B0604020202020204" pitchFamily="34" charset="0"/>
                <a:sym typeface="Arial"/>
              </a:rPr>
              <a:t>Sending to professors/employers for letters of recommendations</a:t>
            </a:r>
          </a:p>
          <a:p>
            <a:pPr>
              <a:lnSpc>
                <a:spcPct val="150000"/>
              </a:lnSpc>
              <a:spcBef>
                <a:spcPts val="0"/>
              </a:spcBef>
              <a:buFont typeface="Wingdings" panose="05000000000000000000" pitchFamily="2" charset="2"/>
              <a:buChar char="ü"/>
            </a:pPr>
            <a:r>
              <a:rPr lang="en-US" kern="0" dirty="0">
                <a:latin typeface="Arial" panose="020B0604020202020204" pitchFamily="34" charset="0"/>
                <a:cs typeface="Arial" panose="020B0604020202020204" pitchFamily="34" charset="0"/>
                <a:sym typeface="Arial"/>
              </a:rPr>
              <a:t>Academic employment</a:t>
            </a:r>
          </a:p>
          <a:p>
            <a:pPr>
              <a:lnSpc>
                <a:spcPct val="150000"/>
              </a:lnSpc>
              <a:spcBef>
                <a:spcPts val="0"/>
              </a:spcBef>
              <a:buFont typeface="Wingdings" panose="05000000000000000000" pitchFamily="2" charset="2"/>
              <a:buChar char="ü"/>
            </a:pPr>
            <a:r>
              <a:rPr lang="en-US" kern="0" dirty="0">
                <a:latin typeface="Arial" panose="020B0604020202020204" pitchFamily="34" charset="0"/>
                <a:cs typeface="Arial" panose="020B0604020202020204" pitchFamily="34" charset="0"/>
                <a:sym typeface="Arial"/>
              </a:rPr>
              <a:t>Academic internships</a:t>
            </a:r>
          </a:p>
          <a:p>
            <a:pPr>
              <a:lnSpc>
                <a:spcPct val="150000"/>
              </a:lnSpc>
              <a:spcBef>
                <a:spcPts val="0"/>
              </a:spcBef>
              <a:buFont typeface="Wingdings" panose="05000000000000000000" pitchFamily="2" charset="2"/>
              <a:buChar char="ü"/>
            </a:pPr>
            <a:r>
              <a:rPr lang="en-US" kern="0" dirty="0">
                <a:latin typeface="Arial" panose="020B0604020202020204" pitchFamily="34" charset="0"/>
                <a:cs typeface="Arial" panose="020B0604020202020204" pitchFamily="34" charset="0"/>
                <a:sym typeface="Arial"/>
              </a:rPr>
              <a:t>Conferences</a:t>
            </a:r>
          </a:p>
          <a:p>
            <a:pPr>
              <a:lnSpc>
                <a:spcPct val="150000"/>
              </a:lnSpc>
              <a:spcBef>
                <a:spcPts val="0"/>
              </a:spcBef>
              <a:buFont typeface="Wingdings" panose="05000000000000000000" pitchFamily="2" charset="2"/>
              <a:buChar char="ü"/>
            </a:pPr>
            <a:r>
              <a:rPr lang="en-US" kern="0" dirty="0">
                <a:latin typeface="Arial" panose="020B0604020202020204" pitchFamily="34" charset="0"/>
                <a:cs typeface="Arial" panose="020B0604020202020204" pitchFamily="34" charset="0"/>
                <a:sym typeface="Arial"/>
              </a:rPr>
              <a:t>Scholarships &amp; fellowships</a:t>
            </a: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2237110186"/>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3EAF-303C-4ADE-B0E5-668B00846F3F}"/>
              </a:ext>
            </a:extLst>
          </p:cNvPr>
          <p:cNvSpPr>
            <a:spLocks noGrp="1"/>
          </p:cNvSpPr>
          <p:nvPr>
            <p:ph type="title"/>
          </p:nvPr>
        </p:nvSpPr>
        <p:spPr>
          <a:xfrm>
            <a:off x="1197204" y="685800"/>
            <a:ext cx="9775596" cy="1485900"/>
          </a:xfrm>
        </p:spPr>
        <p:txBody>
          <a:bodyPr>
            <a:normAutofit/>
          </a:bodyPr>
          <a:lstStyle/>
          <a:p>
            <a:r>
              <a:rPr lang="en-US" sz="3600" b="1" kern="0" dirty="0">
                <a:latin typeface="Arial" panose="020B0604020202020204" pitchFamily="34" charset="0"/>
                <a:cs typeface="Arial" panose="020B0604020202020204" pitchFamily="34" charset="0"/>
                <a:sym typeface="Arial"/>
              </a:rPr>
              <a:t>When choosing how to organize your document, consider the following:</a:t>
            </a:r>
            <a:endParaRPr lang="en-US" sz="3600" dirty="0"/>
          </a:p>
        </p:txBody>
      </p:sp>
      <p:sp>
        <p:nvSpPr>
          <p:cNvPr id="3" name="Content Placeholder 2">
            <a:extLst>
              <a:ext uri="{FF2B5EF4-FFF2-40B4-BE49-F238E27FC236}">
                <a16:creationId xmlns:a16="http://schemas.microsoft.com/office/drawing/2014/main" id="{0E6117C6-809B-460E-A841-3E713E3AAFBB}"/>
              </a:ext>
            </a:extLst>
          </p:cNvPr>
          <p:cNvSpPr>
            <a:spLocks noGrp="1"/>
          </p:cNvSpPr>
          <p:nvPr>
            <p:ph idx="1"/>
          </p:nvPr>
        </p:nvSpPr>
        <p:spPr>
          <a:xfrm>
            <a:off x="1305611" y="2286000"/>
            <a:ext cx="9601200" cy="3581400"/>
          </a:xfrm>
        </p:spPr>
        <p:txBody>
          <a:bodyPr>
            <a:normAutofit/>
          </a:bodyPr>
          <a:lstStyle/>
          <a:p>
            <a:pPr>
              <a:lnSpc>
                <a:spcPct val="150000"/>
              </a:lnSpc>
            </a:pPr>
            <a:r>
              <a:rPr lang="en-US" dirty="0">
                <a:latin typeface="Arial" panose="020B0604020202020204" pitchFamily="34" charset="0"/>
                <a:cs typeface="Arial" panose="020B0604020202020204" pitchFamily="34" charset="0"/>
              </a:rPr>
              <a:t>Type of program (research-focused vs. professional program)</a:t>
            </a:r>
          </a:p>
          <a:p>
            <a:pPr>
              <a:lnSpc>
                <a:spcPct val="150000"/>
              </a:lnSpc>
            </a:pPr>
            <a:r>
              <a:rPr lang="en-US" dirty="0">
                <a:latin typeface="Arial" panose="020B0604020202020204" pitchFamily="34" charset="0"/>
                <a:cs typeface="Arial" panose="020B0604020202020204" pitchFamily="34" charset="0"/>
              </a:rPr>
              <a:t>Special instructions from the specific program (e.g., page limit, specific organization, additional information to include)</a:t>
            </a:r>
          </a:p>
          <a:p>
            <a:pPr>
              <a:lnSpc>
                <a:spcPct val="150000"/>
              </a:lnSpc>
            </a:pPr>
            <a:r>
              <a:rPr lang="en-US" dirty="0">
                <a:latin typeface="Arial" panose="020B0604020202020204" pitchFamily="34" charset="0"/>
                <a:cs typeface="Arial" panose="020B0604020202020204" pitchFamily="34" charset="0"/>
              </a:rPr>
              <a:t>Include only what is necessary to show that you have the qualifications and skills to achieve your current goal—getting the job or into the graduate program</a:t>
            </a:r>
          </a:p>
          <a:p>
            <a:pPr marL="0" indent="0">
              <a:lnSpc>
                <a:spcPct val="150000"/>
              </a:lnSpc>
              <a:buNone/>
            </a:pPr>
            <a:endParaRPr lang="en-US" dirty="0">
              <a:latin typeface="Arial" panose="020B0604020202020204" pitchFamily="34" charset="0"/>
              <a:cs typeface="Arial" panose="020B0604020202020204" pitchFamily="34" charset="0"/>
            </a:endParaRPr>
          </a:p>
          <a:p>
            <a:pPr>
              <a:lnSpc>
                <a:spcPct val="150000"/>
              </a:lnSpc>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3534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837"/>
            <a:ext cx="9601200" cy="925576"/>
          </a:xfrm>
        </p:spPr>
        <p:txBody>
          <a:bodyPr>
            <a:normAutofit/>
          </a:bodyPr>
          <a:lstStyle/>
          <a:p>
            <a:pPr lvl="0" defTabSz="457200">
              <a:lnSpc>
                <a:spcPct val="100000"/>
              </a:lnSpc>
              <a:spcBef>
                <a:spcPts val="1000"/>
              </a:spcBef>
              <a:buSzPct val="80000"/>
              <a:defRPr/>
            </a:pPr>
            <a:r>
              <a:rPr lang="en-US" sz="3600" b="1" dirty="0">
                <a:latin typeface="Arial" panose="020B0604020202020204" pitchFamily="34" charset="0"/>
                <a:cs typeface="Arial" panose="020B0604020202020204" pitchFamily="34" charset="0"/>
              </a:rPr>
              <a:t>Formatting &amp; Style</a:t>
            </a:r>
          </a:p>
        </p:txBody>
      </p:sp>
      <p:sp>
        <p:nvSpPr>
          <p:cNvPr id="3" name="Content Placeholder 2"/>
          <p:cNvSpPr>
            <a:spLocks noGrp="1"/>
          </p:cNvSpPr>
          <p:nvPr>
            <p:ph idx="1"/>
          </p:nvPr>
        </p:nvSpPr>
        <p:spPr>
          <a:xfrm>
            <a:off x="1371600" y="1584288"/>
            <a:ext cx="10515600" cy="4665034"/>
          </a:xfrm>
        </p:spPr>
        <p:txBody>
          <a:bodyPr>
            <a:normAutofit/>
          </a:bodyPr>
          <a:lstStyle/>
          <a:p>
            <a:pPr marL="342900" lvl="0" indent="-342900" defTabSz="457200">
              <a:lnSpc>
                <a:spcPct val="150000"/>
              </a:lnSpc>
              <a:buSzPct val="80000"/>
              <a:defRPr/>
            </a:pPr>
            <a:r>
              <a:rPr lang="en-US" dirty="0">
                <a:latin typeface="Arial" panose="020B0604020202020204" pitchFamily="34" charset="0"/>
                <a:cs typeface="Arial" panose="020B0604020202020204" pitchFamily="34" charset="0"/>
              </a:rPr>
              <a:t>Standard, simple formatting</a:t>
            </a:r>
          </a:p>
          <a:p>
            <a:pPr marL="342900" lvl="0" indent="-342900" defTabSz="457200">
              <a:lnSpc>
                <a:spcPct val="150000"/>
              </a:lnSpc>
              <a:buSzPct val="80000"/>
              <a:defRPr/>
            </a:pPr>
            <a:r>
              <a:rPr lang="en-US" dirty="0">
                <a:latin typeface="Arial" panose="020B0604020202020204" pitchFamily="34" charset="0"/>
                <a:cs typeface="Arial" panose="020B0604020202020204" pitchFamily="34" charset="0"/>
              </a:rPr>
              <a:t>Standard font (e.g., Times New Roman, Arial, Garamond)</a:t>
            </a:r>
          </a:p>
          <a:p>
            <a:pPr marL="342900" lvl="0" indent="-342900" defTabSz="457200">
              <a:lnSpc>
                <a:spcPct val="150000"/>
              </a:lnSpc>
              <a:buSzPct val="80000"/>
              <a:defRPr/>
            </a:pPr>
            <a:r>
              <a:rPr lang="en-US" dirty="0">
                <a:latin typeface="Arial" panose="020B0604020202020204" pitchFamily="34" charset="0"/>
                <a:cs typeface="Arial" panose="020B0604020202020204" pitchFamily="34" charset="0"/>
              </a:rPr>
              <a:t>10-12-point font </a:t>
            </a:r>
          </a:p>
          <a:p>
            <a:pPr marL="342900" lvl="0" indent="-342900" defTabSz="457200">
              <a:lnSpc>
                <a:spcPct val="150000"/>
              </a:lnSpc>
              <a:buSzPct val="80000"/>
              <a:defRPr/>
            </a:pPr>
            <a:r>
              <a:rPr lang="en-US" altLang="en-US" dirty="0">
                <a:latin typeface="Arial" panose="020B0604020202020204" pitchFamily="34" charset="0"/>
                <a:cs typeface="Arial" panose="020B0604020202020204" pitchFamily="34" charset="0"/>
              </a:rPr>
              <a:t>Clutter can make your document difficult to read and navigate. Blank spaces are attractive and improve ease of reading</a:t>
            </a:r>
          </a:p>
          <a:p>
            <a:pPr marL="342900" lvl="0" indent="-342900" defTabSz="457200">
              <a:lnSpc>
                <a:spcPct val="150000"/>
              </a:lnSpc>
              <a:buSzPct val="80000"/>
              <a:defRPr/>
            </a:pPr>
            <a:r>
              <a:rPr lang="en-US" altLang="en-US" dirty="0">
                <a:latin typeface="Arial" panose="020B0604020202020204" pitchFamily="34" charset="0"/>
                <a:cs typeface="Arial" panose="020B0604020202020204" pitchFamily="34" charset="0"/>
              </a:rPr>
              <a:t>Clarity, consistency, and uniformity are key </a:t>
            </a:r>
            <a:endParaRPr lang="en-US" sz="2600" dirty="0">
              <a:solidFill>
                <a:srgbClr val="25190F"/>
              </a:solidFill>
              <a:latin typeface="Helvetica" panose="020B0604020202020204" pitchFamily="34" charset="0"/>
              <a:cs typeface="Helvetica" panose="020B0604020202020204" pitchFamily="34" charset="0"/>
            </a:endParaRPr>
          </a:p>
          <a:p>
            <a:pPr marL="228600" lvl="1">
              <a:lnSpc>
                <a:spcPct val="150000"/>
              </a:lnSpc>
            </a:pPr>
            <a:endParaRPr lang="en-US" dirty="0">
              <a:solidFill>
                <a:srgbClr val="25190F"/>
              </a:solidFill>
              <a:latin typeface="Helvetica" panose="020B0604020202020204" pitchFamily="34" charset="0"/>
              <a:cs typeface="Helvetica" panose="020B0604020202020204" pitchFamily="34" charset="0"/>
            </a:endParaRPr>
          </a:p>
          <a:p>
            <a:pPr lvl="1">
              <a:lnSpc>
                <a:spcPct val="150000"/>
              </a:lnSpc>
            </a:pPr>
            <a:endParaRPr lang="en-US" dirty="0">
              <a:solidFill>
                <a:srgbClr val="25190F"/>
              </a:solidFill>
              <a:latin typeface="Helvetica" panose="020B0604020202020204" pitchFamily="34" charset="0"/>
              <a:cs typeface="Helvetica" panose="020B0604020202020204" pitchFamily="34" charset="0"/>
            </a:endParaRPr>
          </a:p>
          <a:p>
            <a:pPr marL="0" lvl="1">
              <a:lnSpc>
                <a:spcPct val="150000"/>
              </a:lnSpc>
            </a:pPr>
            <a:endParaRPr lang="en-US" dirty="0">
              <a:solidFill>
                <a:srgbClr val="25190F"/>
              </a:solidFill>
              <a:latin typeface="Helvetica" panose="020B0604020202020204" pitchFamily="34" charset="0"/>
              <a:cs typeface="Helvetica" panose="020B0604020202020204" pitchFamily="34" charset="0"/>
            </a:endParaRPr>
          </a:p>
          <a:p>
            <a:pPr lvl="1">
              <a:lnSpc>
                <a:spcPct val="150000"/>
              </a:lnSpc>
            </a:pPr>
            <a:endParaRPr lang="en-US" dirty="0">
              <a:solidFill>
                <a:srgbClr val="25190F"/>
              </a:solidFill>
              <a:latin typeface="Helvetica" panose="020B0604020202020204" pitchFamily="34" charset="0"/>
              <a:cs typeface="Helvetica" panose="020B0604020202020204" pitchFamily="34" charset="0"/>
            </a:endParaRPr>
          </a:p>
          <a:p>
            <a:pPr marL="0" lvl="1">
              <a:lnSpc>
                <a:spcPct val="150000"/>
              </a:lnSpc>
            </a:pPr>
            <a:endParaRPr lang="en-US" dirty="0">
              <a:solidFill>
                <a:srgbClr val="25190F"/>
              </a:solidFill>
              <a:latin typeface="Helvetica" panose="020B0604020202020204" pitchFamily="34" charset="0"/>
              <a:cs typeface="Helvetica" panose="020B0604020202020204" pitchFamily="34" charset="0"/>
            </a:endParaRPr>
          </a:p>
          <a:p>
            <a:pPr lvl="1">
              <a:lnSpc>
                <a:spcPct val="150000"/>
              </a:lnSpc>
            </a:pPr>
            <a:endParaRPr lang="en-US" dirty="0">
              <a:solidFill>
                <a:srgbClr val="25190F"/>
              </a:solidFill>
              <a:latin typeface="Helvetica" panose="020B0604020202020204" pitchFamily="34" charset="0"/>
              <a:cs typeface="Helvetica" panose="020B0604020202020204" pitchFamily="34" charset="0"/>
            </a:endParaRPr>
          </a:p>
          <a:p>
            <a:pPr lvl="1">
              <a:lnSpc>
                <a:spcPct val="150000"/>
              </a:lnSpc>
            </a:pPr>
            <a:endParaRPr lang="en-US" dirty="0">
              <a:solidFill>
                <a:srgbClr val="25190F"/>
              </a:solidFill>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692807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5264" y="593080"/>
            <a:ext cx="10753436" cy="1325563"/>
          </a:xfrm>
        </p:spPr>
        <p:txBody>
          <a:bodyPr>
            <a:normAutofit/>
          </a:bodyPr>
          <a:lstStyle/>
          <a:p>
            <a:pPr lvl="0" defTabSz="457200">
              <a:lnSpc>
                <a:spcPct val="100000"/>
              </a:lnSpc>
              <a:spcBef>
                <a:spcPts val="1000"/>
              </a:spcBef>
              <a:buClr>
                <a:srgbClr val="ACD433"/>
              </a:buClr>
              <a:buSzPct val="80000"/>
              <a:defRPr/>
            </a:pPr>
            <a:r>
              <a:rPr lang="en-US" sz="3600" b="1" dirty="0">
                <a:latin typeface="Arial" panose="020B0604020202020204" pitchFamily="34" charset="0"/>
                <a:cs typeface="Arial" panose="020B0604020202020204" pitchFamily="34" charset="0"/>
              </a:rPr>
              <a:t>What can I include in my CV? </a:t>
            </a:r>
            <a:endParaRPr lang="en-US" sz="24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343536" y="1376312"/>
            <a:ext cx="10515600" cy="4712090"/>
          </a:xfrm>
        </p:spPr>
        <p:txBody>
          <a:bodyPr>
            <a:noAutofit/>
          </a:bodyPr>
          <a:lstStyle/>
          <a:p>
            <a:pPr marL="342900" lvl="0" indent="-342900">
              <a:lnSpc>
                <a:spcPct val="150000"/>
              </a:lnSpc>
            </a:pPr>
            <a:r>
              <a:rPr lang="en-US" dirty="0">
                <a:latin typeface="Arial" panose="020B0604020202020204" pitchFamily="34" charset="0"/>
                <a:cs typeface="Arial" panose="020B0604020202020204" pitchFamily="34" charset="0"/>
              </a:rPr>
              <a:t>Heading – name and contact information (professional email address)</a:t>
            </a:r>
          </a:p>
          <a:p>
            <a:pPr marL="342900" lvl="0" indent="-342900">
              <a:lnSpc>
                <a:spcPct val="150000"/>
              </a:lnSpc>
            </a:pPr>
            <a:r>
              <a:rPr lang="en-US" dirty="0">
                <a:latin typeface="Arial" panose="020B0604020202020204" pitchFamily="34" charset="0"/>
                <a:cs typeface="Arial" panose="020B0604020202020204" pitchFamily="34" charset="0"/>
              </a:rPr>
              <a:t>Education </a:t>
            </a:r>
          </a:p>
          <a:p>
            <a:pPr marL="342900" lvl="0" indent="-342900">
              <a:lnSpc>
                <a:spcPct val="150000"/>
              </a:lnSpc>
            </a:pPr>
            <a:r>
              <a:rPr lang="en-US" dirty="0">
                <a:latin typeface="Arial" panose="020B0604020202020204" pitchFamily="34" charset="0"/>
                <a:cs typeface="Arial" panose="020B0604020202020204" pitchFamily="34" charset="0"/>
              </a:rPr>
              <a:t>Honors and s</a:t>
            </a:r>
            <a:r>
              <a:rPr lang="en-US" dirty="0">
                <a:latin typeface="Arial" panose="020B0604020202020204" pitchFamily="34" charset="0"/>
                <a:cs typeface="Arial" panose="020B0604020202020204" pitchFamily="34" charset="0"/>
                <a:sym typeface="Arial"/>
              </a:rPr>
              <a:t>tudy abroad experience</a:t>
            </a:r>
          </a:p>
          <a:p>
            <a:pPr marL="342900" lvl="0" indent="-342900">
              <a:lnSpc>
                <a:spcPct val="150000"/>
              </a:lnSpc>
            </a:pPr>
            <a:r>
              <a:rPr lang="en-US" dirty="0">
                <a:latin typeface="Arial" panose="020B0604020202020204" pitchFamily="34" charset="0"/>
                <a:cs typeface="Arial" panose="020B0604020202020204" pitchFamily="34" charset="0"/>
              </a:rPr>
              <a:t>Relevant coursework (most relevant for career changers; do not list all coursework)</a:t>
            </a:r>
          </a:p>
          <a:p>
            <a:pPr marL="342900" indent="-342900">
              <a:lnSpc>
                <a:spcPct val="150000"/>
              </a:lnSpc>
            </a:pPr>
            <a:r>
              <a:rPr lang="en-US" dirty="0">
                <a:latin typeface="Arial" panose="020B0604020202020204" pitchFamily="34" charset="0"/>
                <a:cs typeface="Arial" panose="020B0604020202020204" pitchFamily="34" charset="0"/>
                <a:sym typeface="Arial"/>
              </a:rPr>
              <a:t>Research experience</a:t>
            </a:r>
          </a:p>
          <a:p>
            <a:pPr marL="342900" indent="-342900">
              <a:lnSpc>
                <a:spcPct val="150000"/>
              </a:lnSpc>
            </a:pPr>
            <a:r>
              <a:rPr lang="en-US" dirty="0">
                <a:latin typeface="Arial" panose="020B0604020202020204" pitchFamily="34" charset="0"/>
                <a:cs typeface="Arial" panose="020B0604020202020204" pitchFamily="34" charset="0"/>
                <a:sym typeface="Arial"/>
              </a:rPr>
              <a:t>Research interests</a:t>
            </a:r>
          </a:p>
          <a:p>
            <a:pPr marL="342900" indent="-342900">
              <a:lnSpc>
                <a:spcPct val="150000"/>
              </a:lnSpc>
            </a:pPr>
            <a:r>
              <a:rPr lang="en-US" dirty="0">
                <a:latin typeface="Arial" panose="020B0604020202020204" pitchFamily="34" charset="0"/>
                <a:cs typeface="Arial" panose="020B0604020202020204" pitchFamily="34" charset="0"/>
                <a:sym typeface="Arial"/>
              </a:rPr>
              <a:t>Laboratory skills and instrumentation experience</a:t>
            </a:r>
          </a:p>
          <a:p>
            <a:pPr marL="342900" indent="-342900">
              <a:lnSpc>
                <a:spcPct val="150000"/>
              </a:lnSpc>
            </a:pPr>
            <a:r>
              <a:rPr lang="en-US" dirty="0">
                <a:latin typeface="Arial" panose="020B0604020202020204" pitchFamily="34" charset="0"/>
                <a:cs typeface="Arial" panose="020B0604020202020204" pitchFamily="34" charset="0"/>
                <a:sym typeface="Arial"/>
              </a:rPr>
              <a:t>Publications</a:t>
            </a:r>
          </a:p>
          <a:p>
            <a:pPr marL="342900" indent="-342900">
              <a:lnSpc>
                <a:spcPct val="150000"/>
              </a:lnSpc>
            </a:pPr>
            <a:r>
              <a:rPr lang="en-US" dirty="0">
                <a:latin typeface="Arial" panose="020B0604020202020204" pitchFamily="34" charset="0"/>
                <a:cs typeface="Arial" panose="020B0604020202020204" pitchFamily="34" charset="0"/>
                <a:sym typeface="Arial"/>
              </a:rPr>
              <a:t>Conference presentations</a:t>
            </a:r>
            <a:endParaRPr lang="en-US" dirty="0"/>
          </a:p>
          <a:p>
            <a:pPr>
              <a:lnSpc>
                <a:spcPct val="100000"/>
              </a:lnSpc>
            </a:pPr>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marL="0"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marL="0"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1296869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536" y="516979"/>
            <a:ext cx="9601200" cy="1485900"/>
          </a:xfrm>
        </p:spPr>
        <p:txBody>
          <a:bodyPr>
            <a:normAutofit/>
          </a:bodyPr>
          <a:lstStyle/>
          <a:p>
            <a:pPr lvl="0" defTabSz="457200">
              <a:lnSpc>
                <a:spcPct val="100000"/>
              </a:lnSpc>
              <a:spcBef>
                <a:spcPts val="1000"/>
              </a:spcBef>
              <a:buClr>
                <a:srgbClr val="ACD433"/>
              </a:buClr>
              <a:buSzPct val="80000"/>
              <a:defRPr/>
            </a:pPr>
            <a:r>
              <a:rPr lang="en-US" sz="3600" b="1" dirty="0">
                <a:latin typeface="Arial" panose="020B0604020202020204" pitchFamily="34" charset="0"/>
                <a:cs typeface="Arial" panose="020B0604020202020204" pitchFamily="34" charset="0"/>
              </a:rPr>
              <a:t>What can I include in my CV?</a:t>
            </a:r>
          </a:p>
        </p:txBody>
      </p:sp>
      <p:sp>
        <p:nvSpPr>
          <p:cNvPr id="3" name="Content Placeholder 2"/>
          <p:cNvSpPr>
            <a:spLocks noGrp="1"/>
          </p:cNvSpPr>
          <p:nvPr>
            <p:ph idx="1"/>
          </p:nvPr>
        </p:nvSpPr>
        <p:spPr>
          <a:xfrm>
            <a:off x="1343536" y="1197202"/>
            <a:ext cx="10515600" cy="5363056"/>
          </a:xfrm>
        </p:spPr>
        <p:txBody>
          <a:bodyPr>
            <a:normAutofit lnSpcReduction="10000"/>
          </a:bodyPr>
          <a:lstStyle/>
          <a:p>
            <a:pPr marL="493776" indent="-457200">
              <a:lnSpc>
                <a:spcPct val="150000"/>
              </a:lnSpc>
              <a:defRPr/>
            </a:pPr>
            <a:r>
              <a:rPr lang="en-US" dirty="0">
                <a:latin typeface="Arial" panose="020B0604020202020204" pitchFamily="34" charset="0"/>
                <a:cs typeface="Arial" panose="020B0604020202020204" pitchFamily="34" charset="0"/>
                <a:sym typeface="Arial"/>
              </a:rPr>
              <a:t>Conference presentations</a:t>
            </a:r>
          </a:p>
          <a:p>
            <a:pPr marL="493776" indent="-457200">
              <a:lnSpc>
                <a:spcPct val="150000"/>
              </a:lnSpc>
              <a:defRPr/>
            </a:pPr>
            <a:r>
              <a:rPr lang="en-US" dirty="0">
                <a:latin typeface="Arial" panose="020B0604020202020204" pitchFamily="34" charset="0"/>
                <a:cs typeface="Arial" panose="020B0604020202020204" pitchFamily="34" charset="0"/>
                <a:sym typeface="Arial"/>
              </a:rPr>
              <a:t>Teaching experience</a:t>
            </a:r>
          </a:p>
          <a:p>
            <a:pPr marL="493776" indent="-457200">
              <a:lnSpc>
                <a:spcPct val="150000"/>
              </a:lnSpc>
              <a:defRPr/>
            </a:pPr>
            <a:r>
              <a:rPr lang="en-US" dirty="0">
                <a:latin typeface="Arial" panose="020B0604020202020204" pitchFamily="34" charset="0"/>
                <a:cs typeface="Arial" panose="020B0604020202020204" pitchFamily="34" charset="0"/>
              </a:rPr>
              <a:t>Professional experience (includes paid internships)</a:t>
            </a:r>
          </a:p>
          <a:p>
            <a:pPr marL="493776" indent="-457200">
              <a:lnSpc>
                <a:spcPct val="150000"/>
              </a:lnSpc>
              <a:defRPr/>
            </a:pPr>
            <a:r>
              <a:rPr lang="en-US" dirty="0">
                <a:latin typeface="Arial" panose="020B0604020202020204" pitchFamily="34" charset="0"/>
                <a:cs typeface="Arial" panose="020B0604020202020204" pitchFamily="34" charset="0"/>
              </a:rPr>
              <a:t>Volunteer experience (includes unpaid internships)</a:t>
            </a:r>
          </a:p>
          <a:p>
            <a:pPr marL="493776" indent="-457200">
              <a:lnSpc>
                <a:spcPct val="150000"/>
              </a:lnSpc>
              <a:defRPr/>
            </a:pPr>
            <a:r>
              <a:rPr lang="en-US" dirty="0">
                <a:latin typeface="Arial" panose="020B0604020202020204" pitchFamily="34" charset="0"/>
                <a:cs typeface="Arial" panose="020B0604020202020204" pitchFamily="34" charset="0"/>
              </a:rPr>
              <a:t>Relevant Certifications/Licenses</a:t>
            </a:r>
          </a:p>
          <a:p>
            <a:pPr marL="493776" indent="-457200">
              <a:lnSpc>
                <a:spcPct val="150000"/>
              </a:lnSpc>
              <a:defRPr/>
            </a:pPr>
            <a:r>
              <a:rPr lang="en-US" dirty="0">
                <a:latin typeface="Arial" panose="020B0604020202020204" pitchFamily="34" charset="0"/>
                <a:cs typeface="Arial" panose="020B0604020202020204" pitchFamily="34" charset="0"/>
              </a:rPr>
              <a:t>Skills (technical and specific to your field)</a:t>
            </a:r>
          </a:p>
          <a:p>
            <a:pPr marL="493776" indent="-457200">
              <a:lnSpc>
                <a:spcPct val="150000"/>
              </a:lnSpc>
              <a:defRPr/>
            </a:pPr>
            <a:r>
              <a:rPr lang="en-US" dirty="0">
                <a:latin typeface="Arial" panose="020B0604020202020204" pitchFamily="34" charset="0"/>
                <a:cs typeface="Arial" panose="020B0604020202020204" pitchFamily="34" charset="0"/>
              </a:rPr>
              <a:t>Recognitions, fellowships, scholarships, travel grants</a:t>
            </a:r>
          </a:p>
          <a:p>
            <a:pPr marL="493776" indent="-457200">
              <a:lnSpc>
                <a:spcPct val="150000"/>
              </a:lnSpc>
              <a:defRPr/>
            </a:pPr>
            <a:r>
              <a:rPr lang="en-US" dirty="0">
                <a:latin typeface="Arial" panose="020B0604020202020204" pitchFamily="34" charset="0"/>
                <a:cs typeface="Arial" panose="020B0604020202020204" pitchFamily="34" charset="0"/>
              </a:rPr>
              <a:t>Campus involvement</a:t>
            </a:r>
          </a:p>
          <a:p>
            <a:pPr marL="493776" indent="-457200">
              <a:lnSpc>
                <a:spcPct val="150000"/>
              </a:lnSpc>
              <a:defRPr/>
            </a:pPr>
            <a:r>
              <a:rPr lang="en-US" dirty="0">
                <a:latin typeface="Arial" panose="020B0604020202020204" pitchFamily="34" charset="0"/>
                <a:cs typeface="Arial" panose="020B0604020202020204" pitchFamily="34" charset="0"/>
                <a:sym typeface="Arial"/>
              </a:rPr>
              <a:t>Professional memberships or affiliations</a:t>
            </a:r>
          </a:p>
          <a:p>
            <a:pPr marL="0" indent="0">
              <a:lnSpc>
                <a:spcPct val="100000"/>
              </a:lnSpc>
              <a:buNone/>
            </a:pPr>
            <a:endParaRPr lang="en-US" dirty="0"/>
          </a:p>
          <a:p>
            <a:pPr>
              <a:lnSpc>
                <a:spcPct val="100000"/>
              </a:lnSpc>
            </a:pPr>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marL="0"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marL="0"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a:p>
            <a:pPr lvl="1"/>
            <a:endParaRPr lang="en-US" dirty="0">
              <a:solidFill>
                <a:srgbClr val="25190F"/>
              </a:solidFill>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2471879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DD084-A3CB-4756-B8E2-CF55A9C61367}"/>
              </a:ext>
            </a:extLst>
          </p:cNvPr>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Note:</a:t>
            </a:r>
            <a:endParaRPr lang="en-US" sz="3600" dirty="0"/>
          </a:p>
        </p:txBody>
      </p:sp>
      <p:sp>
        <p:nvSpPr>
          <p:cNvPr id="3" name="Content Placeholder 2">
            <a:extLst>
              <a:ext uri="{FF2B5EF4-FFF2-40B4-BE49-F238E27FC236}">
                <a16:creationId xmlns:a16="http://schemas.microsoft.com/office/drawing/2014/main" id="{71EA989C-5B2B-4401-B83B-97139AD5DB26}"/>
              </a:ext>
            </a:extLst>
          </p:cNvPr>
          <p:cNvSpPr>
            <a:spLocks noGrp="1"/>
          </p:cNvSpPr>
          <p:nvPr>
            <p:ph idx="1"/>
          </p:nvPr>
        </p:nvSpPr>
        <p:spPr>
          <a:xfrm>
            <a:off x="1371600" y="1866507"/>
            <a:ext cx="9601200" cy="4000893"/>
          </a:xfrm>
        </p:spPr>
        <p:txBody>
          <a:bodyPr/>
          <a:lstStyle/>
          <a:p>
            <a:pPr>
              <a:lnSpc>
                <a:spcPct val="150000"/>
              </a:lnSpc>
            </a:pPr>
            <a:r>
              <a:rPr lang="en-US" dirty="0">
                <a:latin typeface="Arial" panose="020B0604020202020204" pitchFamily="34" charset="0"/>
                <a:cs typeface="Arial" panose="020B0604020202020204" pitchFamily="34" charset="0"/>
              </a:rPr>
              <a:t>Organization and </a:t>
            </a:r>
            <a:r>
              <a:rPr lang="en-US">
                <a:latin typeface="Arial" panose="020B0604020202020204" pitchFamily="34" charset="0"/>
                <a:cs typeface="Arial" panose="020B0604020202020204" pitchFamily="34" charset="0"/>
              </a:rPr>
              <a:t>order vary </a:t>
            </a:r>
            <a:r>
              <a:rPr lang="en-US" dirty="0">
                <a:latin typeface="Arial" panose="020B0604020202020204" pitchFamily="34" charset="0"/>
                <a:cs typeface="Arial" panose="020B0604020202020204" pitchFamily="34" charset="0"/>
              </a:rPr>
              <a:t>by discipline (e.g., a social worker would prioritize clinical and internship experiences vs. laboratory experiences)</a:t>
            </a:r>
          </a:p>
          <a:p>
            <a:pPr>
              <a:lnSpc>
                <a:spcPct val="150000"/>
              </a:lnSpc>
            </a:pPr>
            <a:r>
              <a:rPr lang="en-US" dirty="0">
                <a:latin typeface="Arial" panose="020B0604020202020204" pitchFamily="34" charset="0"/>
                <a:cs typeface="Arial" panose="020B0604020202020204" pitchFamily="34" charset="0"/>
              </a:rPr>
              <a:t>What you include will depend on what you wish to emphasize and prioritize. 	</a:t>
            </a:r>
          </a:p>
          <a:p>
            <a:pPr lvl="1">
              <a:lnSpc>
                <a:spcPct val="150000"/>
              </a:lnSpc>
              <a:buFont typeface="Wingdings" panose="05000000000000000000" pitchFamily="2" charset="2"/>
              <a:buChar char="ü"/>
            </a:pPr>
            <a:r>
              <a:rPr lang="en-US" i="0" dirty="0">
                <a:latin typeface="Arial" panose="020B0604020202020204" pitchFamily="34" charset="0"/>
                <a:cs typeface="Arial" panose="020B0604020202020204" pitchFamily="34" charset="0"/>
              </a:rPr>
              <a:t>A CV for a higher education PhD program will be different than a CV for a clinical psychology PhD program. </a:t>
            </a:r>
          </a:p>
          <a:p>
            <a:pPr lvl="1">
              <a:lnSpc>
                <a:spcPct val="150000"/>
              </a:lnSpc>
              <a:buFont typeface="Wingdings" panose="05000000000000000000" pitchFamily="2" charset="2"/>
              <a:buChar char="ü"/>
            </a:pPr>
            <a:r>
              <a:rPr lang="en-US" i="0" dirty="0">
                <a:latin typeface="Arial" panose="020B0604020202020204" pitchFamily="34" charset="0"/>
                <a:cs typeface="Arial" panose="020B0604020202020204" pitchFamily="34" charset="0"/>
              </a:rPr>
              <a:t>A CV for a laboratory internship will be different than a CV for a teaching position at a community college. </a:t>
            </a:r>
          </a:p>
          <a:p>
            <a:pPr>
              <a:lnSpc>
                <a:spcPct val="150000"/>
              </a:lnSpc>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075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Header – what should be included?</a:t>
            </a:r>
          </a:p>
        </p:txBody>
      </p:sp>
      <p:sp>
        <p:nvSpPr>
          <p:cNvPr id="3" name="Content Placeholder 2"/>
          <p:cNvSpPr>
            <a:spLocks noGrp="1"/>
          </p:cNvSpPr>
          <p:nvPr>
            <p:ph idx="1"/>
          </p:nvPr>
        </p:nvSpPr>
        <p:spPr>
          <a:xfrm>
            <a:off x="1371600" y="1552623"/>
            <a:ext cx="10515600" cy="5635554"/>
          </a:xfrm>
        </p:spPr>
        <p:txBody>
          <a:bodyPr>
            <a:noAutofit/>
          </a:bodyPr>
          <a:lstStyle/>
          <a:p>
            <a:pPr marL="457200" indent="-457200">
              <a:lnSpc>
                <a:spcPct val="200000"/>
              </a:lnSpc>
              <a:spcBef>
                <a:spcPts val="0"/>
              </a:spcBef>
            </a:pPr>
            <a:r>
              <a:rPr lang="en-US" kern="0" dirty="0">
                <a:latin typeface="Arial" panose="020B0604020202020204" pitchFamily="34" charset="0"/>
                <a:cs typeface="Arial" panose="020B0604020202020204" pitchFamily="34" charset="0"/>
                <a:sym typeface="Arial"/>
              </a:rPr>
              <a:t>Name (include middle initial)</a:t>
            </a:r>
          </a:p>
          <a:p>
            <a:pPr marL="457200" indent="-457200">
              <a:lnSpc>
                <a:spcPct val="200000"/>
              </a:lnSpc>
              <a:spcBef>
                <a:spcPts val="0"/>
              </a:spcBef>
            </a:pPr>
            <a:r>
              <a:rPr lang="en-US" kern="0" dirty="0">
                <a:latin typeface="Arial" panose="020B0604020202020204" pitchFamily="34" charset="0"/>
                <a:cs typeface="Arial" panose="020B0604020202020204" pitchFamily="34" charset="0"/>
                <a:sym typeface="Arial"/>
              </a:rPr>
              <a:t>Mailing address</a:t>
            </a:r>
          </a:p>
          <a:p>
            <a:pPr marL="457200" indent="-457200">
              <a:lnSpc>
                <a:spcPct val="200000"/>
              </a:lnSpc>
              <a:spcBef>
                <a:spcPts val="0"/>
              </a:spcBef>
            </a:pPr>
            <a:r>
              <a:rPr lang="en-US" kern="0" dirty="0">
                <a:latin typeface="Arial" panose="020B0604020202020204" pitchFamily="34" charset="0"/>
                <a:cs typeface="Arial" panose="020B0604020202020204" pitchFamily="34" charset="0"/>
                <a:sym typeface="Arial"/>
              </a:rPr>
              <a:t>Email address (student/professional email)</a:t>
            </a:r>
          </a:p>
          <a:p>
            <a:pPr marL="457200" indent="-457200">
              <a:lnSpc>
                <a:spcPct val="200000"/>
              </a:lnSpc>
              <a:spcBef>
                <a:spcPts val="0"/>
              </a:spcBef>
            </a:pPr>
            <a:r>
              <a:rPr lang="en-US" kern="0" dirty="0">
                <a:latin typeface="Arial" panose="020B0604020202020204" pitchFamily="34" charset="0"/>
                <a:cs typeface="Arial" panose="020B0604020202020204" pitchFamily="34" charset="0"/>
                <a:sym typeface="Arial"/>
              </a:rPr>
              <a:t>Telephone number</a:t>
            </a:r>
          </a:p>
          <a:p>
            <a:pPr marL="457200" indent="-457200">
              <a:lnSpc>
                <a:spcPct val="200000"/>
              </a:lnSpc>
              <a:spcBef>
                <a:spcPts val="0"/>
              </a:spcBef>
            </a:pPr>
            <a:r>
              <a:rPr lang="en-US" i="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 LinkedIn address</a:t>
            </a: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12366339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4E36C9-0960-4D7A-A2E4-0EB60371301B}"/>
              </a:ext>
            </a:extLst>
          </p:cNvPr>
          <p:cNvPicPr>
            <a:picLocks noChangeAspect="1"/>
          </p:cNvPicPr>
          <p:nvPr/>
        </p:nvPicPr>
        <p:blipFill>
          <a:blip r:embed="rId2"/>
          <a:stretch>
            <a:fillRect/>
          </a:stretch>
        </p:blipFill>
        <p:spPr>
          <a:xfrm>
            <a:off x="1216683" y="1297259"/>
            <a:ext cx="9758633" cy="4263481"/>
          </a:xfrm>
          <a:prstGeom prst="rect">
            <a:avLst/>
          </a:prstGeom>
        </p:spPr>
      </p:pic>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41270227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3" defTabSz="713203">
              <a:lnSpc>
                <a:spcPct val="150000"/>
              </a:lnSpc>
              <a:spcBef>
                <a:spcPts val="38"/>
              </a:spcBef>
            </a:pPr>
            <a:r>
              <a:rPr lang="en-US" sz="3600" b="1" dirty="0">
                <a:solidFill>
                  <a:schemeClr val="tx1"/>
                </a:solidFill>
                <a:latin typeface="Arial" panose="020B0604020202020204" pitchFamily="34" charset="0"/>
                <a:cs typeface="Arial" panose="020B0604020202020204" pitchFamily="34" charset="0"/>
              </a:rPr>
              <a:t>Education</a:t>
            </a:r>
          </a:p>
        </p:txBody>
      </p:sp>
      <p:sp>
        <p:nvSpPr>
          <p:cNvPr id="3" name="Content Placeholder 2"/>
          <p:cNvSpPr>
            <a:spLocks noGrp="1"/>
          </p:cNvSpPr>
          <p:nvPr>
            <p:ph idx="1"/>
          </p:nvPr>
        </p:nvSpPr>
        <p:spPr>
          <a:xfrm>
            <a:off x="1343536" y="1594364"/>
            <a:ext cx="10515600" cy="4588308"/>
          </a:xfrm>
        </p:spPr>
        <p:txBody>
          <a:bodyPr>
            <a:normAutofit/>
          </a:bodyPr>
          <a:lstStyle/>
          <a:p>
            <a:pPr marL="457200" indent="-457200">
              <a:lnSpc>
                <a:spcPct val="150000"/>
              </a:lnSpc>
              <a:spcBef>
                <a:spcPts val="0"/>
              </a:spcBef>
            </a:pPr>
            <a:r>
              <a:rPr lang="en-US" kern="0" dirty="0">
                <a:latin typeface="Arial" panose="020B0604020202020204" pitchFamily="34" charset="0"/>
                <a:cs typeface="Arial" panose="020B0604020202020204" pitchFamily="34" charset="0"/>
                <a:sym typeface="Arial"/>
              </a:rPr>
              <a:t>Name of university</a:t>
            </a:r>
          </a:p>
          <a:p>
            <a:pPr marL="457200" indent="-457200">
              <a:lnSpc>
                <a:spcPct val="150000"/>
              </a:lnSpc>
              <a:spcBef>
                <a:spcPts val="0"/>
              </a:spcBef>
            </a:pPr>
            <a:r>
              <a:rPr lang="en-US" kern="0" dirty="0">
                <a:latin typeface="Arial" panose="020B0604020202020204" pitchFamily="34" charset="0"/>
                <a:cs typeface="Arial" panose="020B0604020202020204" pitchFamily="34" charset="0"/>
                <a:sym typeface="Arial"/>
              </a:rPr>
              <a:t>Official name of degree(s)</a:t>
            </a:r>
          </a:p>
          <a:p>
            <a:pPr marL="457200" indent="-457200">
              <a:lnSpc>
                <a:spcPct val="150000"/>
              </a:lnSpc>
              <a:spcBef>
                <a:spcPts val="0"/>
              </a:spcBef>
            </a:pPr>
            <a:r>
              <a:rPr lang="en-US" kern="0" dirty="0">
                <a:latin typeface="Arial" panose="020B0604020202020204" pitchFamily="34" charset="0"/>
                <a:cs typeface="Arial" panose="020B0604020202020204" pitchFamily="34" charset="0"/>
                <a:sym typeface="Arial"/>
              </a:rPr>
              <a:t>Graduation date</a:t>
            </a:r>
          </a:p>
          <a:p>
            <a:pPr marL="457200" indent="-457200">
              <a:lnSpc>
                <a:spcPct val="150000"/>
              </a:lnSpc>
              <a:spcBef>
                <a:spcPts val="0"/>
              </a:spcBef>
            </a:pPr>
            <a:r>
              <a:rPr lang="en-US" i="1" kern="0" dirty="0">
                <a:latin typeface="Arial" panose="020B0604020202020204" pitchFamily="34" charset="0"/>
                <a:cs typeface="Arial" panose="020B0604020202020204" pitchFamily="34" charset="0"/>
                <a:sym typeface="Arial"/>
              </a:rPr>
              <a:t>Optional: </a:t>
            </a:r>
            <a:r>
              <a:rPr lang="en-US" dirty="0">
                <a:latin typeface="Arial" panose="020B0604020202020204" pitchFamily="34" charset="0"/>
                <a:cs typeface="Arial" panose="020B0604020202020204" pitchFamily="34" charset="0"/>
              </a:rPr>
              <a:t>Study Abroad, High GPA, or thesis title</a:t>
            </a:r>
          </a:p>
          <a:p>
            <a:pPr marL="457200" indent="-457200">
              <a:lnSpc>
                <a:spcPct val="150000"/>
              </a:lnSpc>
              <a:spcBef>
                <a:spcPts val="0"/>
              </a:spcBef>
            </a:pPr>
            <a:r>
              <a:rPr lang="en-US" kern="0" dirty="0">
                <a:latin typeface="Arial" panose="020B0604020202020204" pitchFamily="34" charset="0"/>
                <a:cs typeface="Arial" panose="020B0604020202020204" pitchFamily="34" charset="0"/>
                <a:sym typeface="Arial"/>
              </a:rPr>
              <a:t>List degrees in reverse chronological order (most recent degree is listed first)</a:t>
            </a:r>
          </a:p>
          <a:p>
            <a:pPr marL="457200" indent="-457200">
              <a:lnSpc>
                <a:spcPct val="150000"/>
              </a:lnSpc>
              <a:spcBef>
                <a:spcPts val="0"/>
              </a:spcBef>
            </a:pPr>
            <a:r>
              <a:rPr lang="en-US" i="1" kern="0" dirty="0">
                <a:latin typeface="Arial" panose="020B0604020202020204" pitchFamily="34" charset="0"/>
                <a:cs typeface="Arial" panose="020B0604020202020204" pitchFamily="34" charset="0"/>
                <a:sym typeface="Arial"/>
              </a:rPr>
              <a:t>Optional</a:t>
            </a:r>
            <a:r>
              <a:rPr lang="en-US" kern="0" dirty="0">
                <a:latin typeface="Arial" panose="020B0604020202020204" pitchFamily="34" charset="0"/>
                <a:cs typeface="Arial" panose="020B0604020202020204" pitchFamily="34" charset="0"/>
                <a:sym typeface="Arial"/>
              </a:rPr>
              <a:t>: Relevant coursework</a:t>
            </a:r>
          </a:p>
          <a:p>
            <a:pPr marL="0" indent="0">
              <a:lnSpc>
                <a:spcPct val="150000"/>
              </a:lnSpc>
              <a:spcBef>
                <a:spcPts val="0"/>
              </a:spcBef>
              <a:buNone/>
            </a:pPr>
            <a:r>
              <a:rPr lang="en-US" kern="0" dirty="0">
                <a:latin typeface="Arial" panose="020B0604020202020204" pitchFamily="34" charset="0"/>
                <a:cs typeface="Arial" panose="020B0604020202020204" pitchFamily="34" charset="0"/>
                <a:sym typeface="Arial"/>
              </a:rPr>
              <a:t>	Include if there are a few courses you want to emphasize (e.g., advanced research 	methods or statistics, a specific computer science course); note that the admissions 	committee will have access to transcripts</a:t>
            </a:r>
          </a:p>
          <a:p>
            <a:pPr marL="457200" indent="-457200">
              <a:lnSpc>
                <a:spcPct val="150000"/>
              </a:lnSpc>
              <a:spcBef>
                <a:spcPts val="0"/>
              </a:spcBef>
            </a:pPr>
            <a:endParaRPr lang="en-US" kern="0" dirty="0">
              <a:latin typeface="Arial" panose="020B0604020202020204" pitchFamily="34" charset="0"/>
              <a:cs typeface="Arial" panose="020B0604020202020204" pitchFamily="34" charset="0"/>
              <a:sym typeface="Arial"/>
            </a:endParaRPr>
          </a:p>
          <a:p>
            <a:pPr marL="0" indent="0">
              <a:lnSpc>
                <a:spcPct val="150000"/>
              </a:lnSpc>
              <a:buNone/>
            </a:pPr>
            <a:endParaRPr lang="en-US" b="1" dirty="0">
              <a:latin typeface="Helvetica" panose="020B0604020202020204" pitchFamily="34" charset="0"/>
              <a:cs typeface="Helvetica" panose="020B0604020202020204" pitchFamily="34" charset="0"/>
            </a:endParaRPr>
          </a:p>
          <a:p>
            <a:pPr marL="228600" lvl="1">
              <a:lnSpc>
                <a:spcPct val="150000"/>
              </a:lnSpc>
            </a:pPr>
            <a:endParaRPr lang="en-US" dirty="0">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37056070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10" name="Picture 9">
            <a:extLst>
              <a:ext uri="{FF2B5EF4-FFF2-40B4-BE49-F238E27FC236}">
                <a16:creationId xmlns:a16="http://schemas.microsoft.com/office/drawing/2014/main" id="{E08D9BAF-0EE0-4496-9027-1DCF6D492AE8}"/>
              </a:ext>
            </a:extLst>
          </p:cNvPr>
          <p:cNvPicPr>
            <a:picLocks noChangeAspect="1"/>
          </p:cNvPicPr>
          <p:nvPr/>
        </p:nvPicPr>
        <p:blipFill>
          <a:blip r:embed="rId4"/>
          <a:stretch>
            <a:fillRect/>
          </a:stretch>
        </p:blipFill>
        <p:spPr>
          <a:xfrm>
            <a:off x="896532" y="1264257"/>
            <a:ext cx="10398936" cy="4329486"/>
          </a:xfrm>
          <a:prstGeom prst="rect">
            <a:avLst/>
          </a:prstGeom>
        </p:spPr>
      </p:pic>
    </p:spTree>
    <p:extLst>
      <p:ext uri="{BB962C8B-B14F-4D97-AF65-F5344CB8AC3E}">
        <p14:creationId xmlns:p14="http://schemas.microsoft.com/office/powerpoint/2010/main" val="25384506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0008" y="459393"/>
            <a:ext cx="10515600" cy="1306657"/>
          </a:xfrm>
        </p:spPr>
        <p:txBody>
          <a:bodyPr>
            <a:noAutofit/>
          </a:bodyPr>
          <a:lstStyle/>
          <a:p>
            <a:pPr marL="4572" lvl="2" defTabSz="713203">
              <a:lnSpc>
                <a:spcPct val="150000"/>
              </a:lnSpc>
              <a:spcBef>
                <a:spcPts val="38"/>
              </a:spcBef>
            </a:pPr>
            <a:r>
              <a:rPr lang="en-US" sz="3600" b="1" dirty="0">
                <a:solidFill>
                  <a:schemeClr val="tx1"/>
                </a:solidFill>
                <a:latin typeface="Arial" panose="020B0604020202020204" pitchFamily="34" charset="0"/>
                <a:cs typeface="Arial" panose="020B0604020202020204" pitchFamily="34" charset="0"/>
              </a:rPr>
              <a:t>Research/Professional Interests </a:t>
            </a:r>
          </a:p>
        </p:txBody>
      </p:sp>
      <p:sp>
        <p:nvSpPr>
          <p:cNvPr id="3" name="Content Placeholder 2"/>
          <p:cNvSpPr>
            <a:spLocks noGrp="1"/>
          </p:cNvSpPr>
          <p:nvPr>
            <p:ph idx="1"/>
          </p:nvPr>
        </p:nvSpPr>
        <p:spPr>
          <a:xfrm>
            <a:off x="1071880" y="1487437"/>
            <a:ext cx="10515600" cy="4708380"/>
          </a:xfrm>
        </p:spPr>
        <p:txBody>
          <a:bodyPr>
            <a:normAutofit/>
          </a:bodyPr>
          <a:lstStyle/>
          <a:p>
            <a:pPr marL="347472" lvl="2" indent="-342900" defTabSz="713203">
              <a:lnSpc>
                <a:spcPct val="150000"/>
              </a:lnSpc>
              <a:spcBef>
                <a:spcPts val="38"/>
              </a:spcBef>
            </a:pPr>
            <a:r>
              <a:rPr lang="en-US" sz="2000" dirty="0">
                <a:latin typeface="Arial" panose="020B0604020202020204" pitchFamily="34" charset="0"/>
                <a:cs typeface="Arial" panose="020B0604020202020204" pitchFamily="34" charset="0"/>
              </a:rPr>
              <a:t>Research interests/Professional interests</a:t>
            </a:r>
          </a:p>
          <a:p>
            <a:pPr marL="4572" lvl="2" indent="0" defTabSz="713203">
              <a:lnSpc>
                <a:spcPct val="150000"/>
              </a:lnSpc>
              <a:spcBef>
                <a:spcPts val="38"/>
              </a:spcBef>
              <a:buNone/>
            </a:pPr>
            <a:r>
              <a:rPr lang="en-US" sz="2000" dirty="0">
                <a:latin typeface="Arial" panose="020B0604020202020204" pitchFamily="34" charset="0"/>
                <a:cs typeface="Arial" panose="020B0604020202020204" pitchFamily="34" charset="0"/>
              </a:rPr>
              <a:t>	Include if you want to highlight special interests. This is an efficient way to convey to 	admissions committees that you are interested in a particular topic, population, 	setting, and so on (e.g., “African American Literature in the 20</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Century)</a:t>
            </a:r>
          </a:p>
          <a:p>
            <a:pPr marL="347472" lvl="2" indent="-342900" defTabSz="713203">
              <a:lnSpc>
                <a:spcPct val="150000"/>
              </a:lnSpc>
              <a:spcBef>
                <a:spcPts val="38"/>
              </a:spcBef>
            </a:pPr>
            <a:r>
              <a:rPr lang="en-US" sz="2000" dirty="0">
                <a:latin typeface="Arial" panose="020B0604020202020204" pitchFamily="34" charset="0"/>
                <a:cs typeface="Arial" panose="020B0604020202020204" pitchFamily="34" charset="0"/>
              </a:rPr>
              <a:t>Publications</a:t>
            </a:r>
          </a:p>
          <a:p>
            <a:pPr marL="347472" lvl="2" indent="-342900" defTabSz="713203">
              <a:lnSpc>
                <a:spcPct val="150000"/>
              </a:lnSpc>
              <a:spcBef>
                <a:spcPts val="38"/>
              </a:spcBef>
            </a:pPr>
            <a:r>
              <a:rPr lang="en-US" sz="2000" dirty="0">
                <a:latin typeface="Arial" panose="020B0604020202020204" pitchFamily="34" charset="0"/>
                <a:cs typeface="Arial" panose="020B0604020202020204" pitchFamily="34" charset="0"/>
              </a:rPr>
              <a:t>Professional presentations</a:t>
            </a:r>
          </a:p>
          <a:p>
            <a:pPr marL="347472" lvl="2" indent="-342900" defTabSz="713203">
              <a:lnSpc>
                <a:spcPct val="150000"/>
              </a:lnSpc>
              <a:spcBef>
                <a:spcPts val="38"/>
              </a:spcBef>
            </a:pPr>
            <a:r>
              <a:rPr lang="en-US" sz="2000" dirty="0">
                <a:latin typeface="Arial" panose="020B0604020202020204" pitchFamily="34" charset="0"/>
                <a:cs typeface="Arial" panose="020B0604020202020204" pitchFamily="34" charset="0"/>
              </a:rPr>
              <a:t>Note: for publications, use a consistent formatting style (APA, MLA, Chicago)</a:t>
            </a:r>
            <a:endParaRPr lang="en-US" sz="1200" b="1" dirty="0">
              <a:latin typeface="Helvetica" panose="020B0604020202020204" pitchFamily="34" charset="0"/>
              <a:cs typeface="Helvetica" panose="020B0604020202020204" pitchFamily="34" charset="0"/>
            </a:endParaRPr>
          </a:p>
          <a:p>
            <a:pPr marL="228600" lvl="1"/>
            <a:endParaRPr lang="en-US" sz="1200" dirty="0">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25079882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10" name="Picture 9">
            <a:extLst>
              <a:ext uri="{FF2B5EF4-FFF2-40B4-BE49-F238E27FC236}">
                <a16:creationId xmlns:a16="http://schemas.microsoft.com/office/drawing/2014/main" id="{066FBF0B-10EF-413E-AC1C-6287BD515380}"/>
              </a:ext>
            </a:extLst>
          </p:cNvPr>
          <p:cNvPicPr>
            <a:picLocks noChangeAspect="1"/>
          </p:cNvPicPr>
          <p:nvPr/>
        </p:nvPicPr>
        <p:blipFill>
          <a:blip r:embed="rId4"/>
          <a:stretch>
            <a:fillRect/>
          </a:stretch>
        </p:blipFill>
        <p:spPr>
          <a:xfrm>
            <a:off x="820112" y="1453469"/>
            <a:ext cx="10551775" cy="3581081"/>
          </a:xfrm>
          <a:prstGeom prst="rect">
            <a:avLst/>
          </a:prstGeom>
        </p:spPr>
      </p:pic>
    </p:spTree>
    <p:extLst>
      <p:ext uri="{BB962C8B-B14F-4D97-AF65-F5344CB8AC3E}">
        <p14:creationId xmlns:p14="http://schemas.microsoft.com/office/powerpoint/2010/main" val="24435966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10" name="Picture 9">
            <a:extLst>
              <a:ext uri="{FF2B5EF4-FFF2-40B4-BE49-F238E27FC236}">
                <a16:creationId xmlns:a16="http://schemas.microsoft.com/office/drawing/2014/main" id="{1DC8C109-BA48-477C-BB73-122730A66ECA}"/>
              </a:ext>
            </a:extLst>
          </p:cNvPr>
          <p:cNvPicPr>
            <a:picLocks noChangeAspect="1"/>
          </p:cNvPicPr>
          <p:nvPr/>
        </p:nvPicPr>
        <p:blipFill>
          <a:blip r:embed="rId4"/>
          <a:stretch>
            <a:fillRect/>
          </a:stretch>
        </p:blipFill>
        <p:spPr>
          <a:xfrm>
            <a:off x="792601" y="919596"/>
            <a:ext cx="10606797" cy="5013502"/>
          </a:xfrm>
          <a:prstGeom prst="rect">
            <a:avLst/>
          </a:prstGeom>
        </p:spPr>
      </p:pic>
    </p:spTree>
    <p:extLst>
      <p:ext uri="{BB962C8B-B14F-4D97-AF65-F5344CB8AC3E}">
        <p14:creationId xmlns:p14="http://schemas.microsoft.com/office/powerpoint/2010/main" val="35938290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Helvetica" panose="020B0604020202020204" pitchFamily="34" charset="0"/>
                <a:cs typeface="Helvetica" panose="020B0604020202020204" pitchFamily="34" charset="0"/>
              </a:rPr>
              <a:t>Professional Experience</a:t>
            </a:r>
          </a:p>
        </p:txBody>
      </p:sp>
      <p:sp>
        <p:nvSpPr>
          <p:cNvPr id="3" name="Content Placeholder 2"/>
          <p:cNvSpPr>
            <a:spLocks noGrp="1"/>
          </p:cNvSpPr>
          <p:nvPr>
            <p:ph idx="1"/>
          </p:nvPr>
        </p:nvSpPr>
        <p:spPr>
          <a:xfrm>
            <a:off x="838200" y="1967821"/>
            <a:ext cx="10515600" cy="3447459"/>
          </a:xfrm>
        </p:spPr>
        <p:txBody>
          <a:bodyPr>
            <a:normAutofit/>
          </a:bodyPr>
          <a:lstStyle/>
          <a:p>
            <a:pPr marL="457200" lvl="2" indent="-457200" defTabSz="713203">
              <a:lnSpc>
                <a:spcPct val="150000"/>
              </a:lnSpc>
              <a:spcBef>
                <a:spcPts val="38"/>
              </a:spcBef>
              <a:buFont typeface="Wingdings" panose="05000000000000000000" pitchFamily="2" charset="2"/>
              <a:buChar char="§"/>
            </a:pPr>
            <a:r>
              <a:rPr lang="en-US" sz="2000" dirty="0">
                <a:latin typeface="Arial" panose="020B0604020202020204" pitchFamily="34" charset="0"/>
                <a:cs typeface="Arial" panose="020B0604020202020204" pitchFamily="34" charset="0"/>
              </a:rPr>
              <a:t>List in reverse chronological order (most recent first)</a:t>
            </a:r>
          </a:p>
          <a:p>
            <a:pPr marL="457200" lvl="2" indent="-457200" defTabSz="713203">
              <a:lnSpc>
                <a:spcPct val="150000"/>
              </a:lnSpc>
              <a:spcBef>
                <a:spcPts val="38"/>
              </a:spcBef>
              <a:buFont typeface="Wingdings" panose="05000000000000000000" pitchFamily="2" charset="2"/>
              <a:buChar char="§"/>
            </a:pPr>
            <a:r>
              <a:rPr lang="en-US" sz="2000" dirty="0">
                <a:latin typeface="Arial" panose="020B0604020202020204" pitchFamily="34" charset="0"/>
                <a:cs typeface="Arial" panose="020B0604020202020204" pitchFamily="34" charset="0"/>
              </a:rPr>
              <a:t>If applying to a research-focused degree, “Research Experience” can appear before professional experience</a:t>
            </a:r>
          </a:p>
          <a:p>
            <a:pPr marL="285750" lvl="2" indent="-285750" defTabSz="713203">
              <a:lnSpc>
                <a:spcPct val="150000"/>
              </a:lnSpc>
              <a:spcBef>
                <a:spcPts val="38"/>
              </a:spcBef>
              <a:buFont typeface="Wingdings" panose="05000000000000000000" pitchFamily="2" charset="2"/>
              <a:buChar char="§"/>
            </a:pPr>
            <a:r>
              <a:rPr lang="en-US" sz="2000" kern="0" dirty="0">
                <a:latin typeface="Arial" panose="020B0604020202020204" pitchFamily="34" charset="0"/>
                <a:cs typeface="Arial" panose="020B0604020202020204" pitchFamily="34" charset="0"/>
                <a:sym typeface="Arial"/>
              </a:rPr>
              <a:t>  Include full-time and part-time jobs. It is strongly preferred that these are relevant to your       </a:t>
            </a:r>
          </a:p>
          <a:p>
            <a:pPr marL="0" lvl="2" indent="0" defTabSz="713203">
              <a:lnSpc>
                <a:spcPct val="150000"/>
              </a:lnSpc>
              <a:spcBef>
                <a:spcPts val="38"/>
              </a:spcBef>
              <a:buNone/>
            </a:pPr>
            <a:r>
              <a:rPr lang="en-US" sz="2000" kern="0" dirty="0">
                <a:latin typeface="Arial" panose="020B0604020202020204" pitchFamily="34" charset="0"/>
                <a:cs typeface="Arial" panose="020B0604020202020204" pitchFamily="34" charset="0"/>
                <a:sym typeface="Arial"/>
              </a:rPr>
              <a:t>      field of study. You can also include relevant internships (paid) and self-employment</a:t>
            </a:r>
          </a:p>
          <a:p>
            <a:pPr>
              <a:lnSpc>
                <a:spcPct val="150000"/>
              </a:lnSpc>
              <a:buFont typeface="Wingdings" panose="05000000000000000000" pitchFamily="2" charset="2"/>
              <a:buChar char="§"/>
            </a:pPr>
            <a:endParaRPr lang="en-US" b="1" dirty="0">
              <a:latin typeface="Arial" panose="020B0604020202020204" pitchFamily="34" charset="0"/>
              <a:cs typeface="Arial" panose="020B0604020202020204" pitchFamily="34" charset="0"/>
            </a:endParaRPr>
          </a:p>
          <a:p>
            <a:pPr marL="228600" lvl="1">
              <a:lnSpc>
                <a:spcPct val="150000"/>
              </a:lnSpc>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260096111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10" name="Picture 9">
            <a:extLst>
              <a:ext uri="{FF2B5EF4-FFF2-40B4-BE49-F238E27FC236}">
                <a16:creationId xmlns:a16="http://schemas.microsoft.com/office/drawing/2014/main" id="{246A91BE-D29C-4ADC-AD08-553E8DDBFD59}"/>
              </a:ext>
            </a:extLst>
          </p:cNvPr>
          <p:cNvPicPr>
            <a:picLocks noChangeAspect="1"/>
          </p:cNvPicPr>
          <p:nvPr/>
        </p:nvPicPr>
        <p:blipFill>
          <a:blip r:embed="rId4"/>
          <a:stretch>
            <a:fillRect/>
          </a:stretch>
        </p:blipFill>
        <p:spPr>
          <a:xfrm>
            <a:off x="753488" y="692117"/>
            <a:ext cx="10685023" cy="5333895"/>
          </a:xfrm>
          <a:prstGeom prst="rect">
            <a:avLst/>
          </a:prstGeom>
        </p:spPr>
      </p:pic>
    </p:spTree>
    <p:extLst>
      <p:ext uri="{BB962C8B-B14F-4D97-AF65-F5344CB8AC3E}">
        <p14:creationId xmlns:p14="http://schemas.microsoft.com/office/powerpoint/2010/main" val="8892170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2" name="Picture 1">
            <a:extLst>
              <a:ext uri="{FF2B5EF4-FFF2-40B4-BE49-F238E27FC236}">
                <a16:creationId xmlns:a16="http://schemas.microsoft.com/office/drawing/2014/main" id="{FD2E7EDF-31B1-4E3E-B948-35B51C7F9EE1}"/>
              </a:ext>
            </a:extLst>
          </p:cNvPr>
          <p:cNvPicPr>
            <a:picLocks noChangeAspect="1"/>
          </p:cNvPicPr>
          <p:nvPr/>
        </p:nvPicPr>
        <p:blipFill>
          <a:blip r:embed="rId4"/>
          <a:stretch>
            <a:fillRect/>
          </a:stretch>
        </p:blipFill>
        <p:spPr>
          <a:xfrm>
            <a:off x="3360554" y="0"/>
            <a:ext cx="5034416" cy="6310858"/>
          </a:xfrm>
          <a:prstGeom prst="rect">
            <a:avLst/>
          </a:prstGeom>
        </p:spPr>
      </p:pic>
    </p:spTree>
    <p:extLst>
      <p:ext uri="{BB962C8B-B14F-4D97-AF65-F5344CB8AC3E}">
        <p14:creationId xmlns:p14="http://schemas.microsoft.com/office/powerpoint/2010/main" val="3139536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6590" y="681038"/>
            <a:ext cx="10515600" cy="1154979"/>
          </a:xfrm>
        </p:spPr>
        <p:txBody>
          <a:bodyPr>
            <a:normAutofit/>
          </a:bodyPr>
          <a:lstStyle/>
          <a:p>
            <a:pPr marL="0" lvl="2" defTabSz="713203">
              <a:lnSpc>
                <a:spcPct val="90000"/>
              </a:lnSpc>
              <a:spcBef>
                <a:spcPct val="0"/>
              </a:spcBef>
            </a:pPr>
            <a:r>
              <a:rPr lang="en-US" altLang="en-US" sz="3600" b="1" dirty="0">
                <a:solidFill>
                  <a:schemeClr val="tx1"/>
                </a:solidFill>
                <a:latin typeface="Arial" panose="020B0604020202020204" pitchFamily="34" charset="0"/>
                <a:cs typeface="Arial" panose="020B0604020202020204" pitchFamily="34" charset="0"/>
              </a:rPr>
              <a:t>Teaching experience (in higher education)</a:t>
            </a:r>
          </a:p>
        </p:txBody>
      </p:sp>
      <p:sp>
        <p:nvSpPr>
          <p:cNvPr id="3" name="Content Placeholder 2"/>
          <p:cNvSpPr>
            <a:spLocks noGrp="1"/>
          </p:cNvSpPr>
          <p:nvPr>
            <p:ph idx="1"/>
          </p:nvPr>
        </p:nvSpPr>
        <p:spPr>
          <a:xfrm>
            <a:off x="838200" y="1690688"/>
            <a:ext cx="10515600" cy="4486274"/>
          </a:xfrm>
        </p:spPr>
        <p:txBody>
          <a:bodyPr>
            <a:normAutofit/>
          </a:bodyPr>
          <a:lstStyle/>
          <a:p>
            <a:pPr marL="699516" lvl="3" indent="-342900" defTabSz="713203">
              <a:lnSpc>
                <a:spcPct val="150000"/>
              </a:lnSpc>
              <a:spcBef>
                <a:spcPct val="0"/>
              </a:spcBef>
              <a:buFont typeface="Wingdings" panose="05000000000000000000" pitchFamily="2" charset="2"/>
              <a:buChar char="§"/>
            </a:pPr>
            <a:r>
              <a:rPr lang="en-US" altLang="en-US" sz="2000" i="0" dirty="0">
                <a:latin typeface="Arial" panose="020B0604020202020204" pitchFamily="34" charset="0"/>
                <a:cs typeface="Arial" panose="020B0604020202020204" pitchFamily="34" charset="0"/>
              </a:rPr>
              <a:t>  Title (e.g., teaching assistant, co-instructor, instructor)</a:t>
            </a:r>
          </a:p>
          <a:p>
            <a:pPr marL="813816" lvl="3" indent="-457200" defTabSz="713203">
              <a:lnSpc>
                <a:spcPct val="150000"/>
              </a:lnSpc>
              <a:spcBef>
                <a:spcPct val="0"/>
              </a:spcBef>
              <a:buFont typeface="Wingdings" panose="05000000000000000000" pitchFamily="2" charset="2"/>
              <a:buChar char="§"/>
            </a:pPr>
            <a:r>
              <a:rPr lang="en-US" altLang="en-US" sz="2000" i="0" dirty="0">
                <a:latin typeface="Arial" panose="020B0604020202020204" pitchFamily="34" charset="0"/>
                <a:cs typeface="Arial" panose="020B0604020202020204" pitchFamily="34" charset="0"/>
              </a:rPr>
              <a:t>Semester &amp; year</a:t>
            </a:r>
          </a:p>
          <a:p>
            <a:pPr marL="813816" lvl="3" indent="-457200" defTabSz="713203">
              <a:lnSpc>
                <a:spcPct val="150000"/>
              </a:lnSpc>
              <a:spcBef>
                <a:spcPct val="0"/>
              </a:spcBef>
              <a:buFont typeface="Wingdings" panose="05000000000000000000" pitchFamily="2" charset="2"/>
              <a:buChar char="§"/>
            </a:pPr>
            <a:r>
              <a:rPr lang="en-US" altLang="en-US" sz="2000" i="0" dirty="0">
                <a:latin typeface="Arial" panose="020B0604020202020204" pitchFamily="34" charset="0"/>
                <a:cs typeface="Arial" panose="020B0604020202020204" pitchFamily="34" charset="0"/>
              </a:rPr>
              <a:t>Course number &amp; title</a:t>
            </a:r>
          </a:p>
          <a:p>
            <a:pPr marL="813816" lvl="3" indent="-457200" defTabSz="713203">
              <a:lnSpc>
                <a:spcPct val="150000"/>
              </a:lnSpc>
              <a:spcBef>
                <a:spcPct val="0"/>
              </a:spcBef>
              <a:buFont typeface="Wingdings" panose="05000000000000000000" pitchFamily="2" charset="2"/>
              <a:buChar char="§"/>
            </a:pPr>
            <a:r>
              <a:rPr lang="en-US" altLang="en-US" sz="2000" i="0" dirty="0">
                <a:latin typeface="Arial" panose="020B0604020202020204" pitchFamily="34" charset="0"/>
                <a:cs typeface="Arial" panose="020B0604020202020204" pitchFamily="34" charset="0"/>
              </a:rPr>
              <a:t>Department or college name</a:t>
            </a:r>
          </a:p>
          <a:p>
            <a:pPr marL="813816" lvl="3" indent="-457200" defTabSz="713203">
              <a:lnSpc>
                <a:spcPct val="150000"/>
              </a:lnSpc>
              <a:spcBef>
                <a:spcPct val="0"/>
              </a:spcBef>
              <a:buFont typeface="Wingdings" panose="05000000000000000000" pitchFamily="2" charset="2"/>
              <a:buChar char="§"/>
            </a:pPr>
            <a:r>
              <a:rPr lang="en-US" altLang="en-US" sz="2000" i="0" dirty="0">
                <a:latin typeface="Arial" panose="020B0604020202020204" pitchFamily="34" charset="0"/>
                <a:cs typeface="Arial" panose="020B0604020202020204" pitchFamily="34" charset="0"/>
              </a:rPr>
              <a:t>University name</a:t>
            </a:r>
          </a:p>
          <a:p>
            <a:pPr>
              <a:lnSpc>
                <a:spcPct val="150000"/>
              </a:lnSpc>
              <a:buFont typeface="Wingdings" panose="05000000000000000000" pitchFamily="2" charset="2"/>
              <a:buChar char="§"/>
            </a:pPr>
            <a:endParaRPr lang="en-US" b="1" dirty="0">
              <a:latin typeface="Helvetica" panose="020B0604020202020204" pitchFamily="34" charset="0"/>
              <a:cs typeface="Helvetica" panose="020B0604020202020204" pitchFamily="34" charset="0"/>
            </a:endParaRPr>
          </a:p>
          <a:p>
            <a:pPr marL="228600" lvl="1">
              <a:lnSpc>
                <a:spcPct val="150000"/>
              </a:lnSpc>
              <a:buFont typeface="Wingdings" panose="05000000000000000000" pitchFamily="2" charset="2"/>
              <a:buChar char="§"/>
            </a:pPr>
            <a:endParaRPr lang="en-US" i="0" dirty="0">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14857491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10" name="Picture 9">
            <a:extLst>
              <a:ext uri="{FF2B5EF4-FFF2-40B4-BE49-F238E27FC236}">
                <a16:creationId xmlns:a16="http://schemas.microsoft.com/office/drawing/2014/main" id="{A68BB3AE-A1AF-4A80-81C3-A839BB31B598}"/>
              </a:ext>
            </a:extLst>
          </p:cNvPr>
          <p:cNvPicPr>
            <a:picLocks noChangeAspect="1"/>
          </p:cNvPicPr>
          <p:nvPr/>
        </p:nvPicPr>
        <p:blipFill>
          <a:blip r:embed="rId4"/>
          <a:stretch>
            <a:fillRect/>
          </a:stretch>
        </p:blipFill>
        <p:spPr>
          <a:xfrm>
            <a:off x="903101" y="1007015"/>
            <a:ext cx="10385797" cy="4843969"/>
          </a:xfrm>
          <a:prstGeom prst="rect">
            <a:avLst/>
          </a:prstGeom>
        </p:spPr>
      </p:pic>
    </p:spTree>
    <p:extLst>
      <p:ext uri="{BB962C8B-B14F-4D97-AF65-F5344CB8AC3E}">
        <p14:creationId xmlns:p14="http://schemas.microsoft.com/office/powerpoint/2010/main" val="5428358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Volunteer Experience</a:t>
            </a:r>
          </a:p>
        </p:txBody>
      </p:sp>
      <p:sp>
        <p:nvSpPr>
          <p:cNvPr id="3" name="Content Placeholder 2"/>
          <p:cNvSpPr>
            <a:spLocks noGrp="1"/>
          </p:cNvSpPr>
          <p:nvPr>
            <p:ph idx="1"/>
          </p:nvPr>
        </p:nvSpPr>
        <p:spPr>
          <a:xfrm>
            <a:off x="1343536" y="1520473"/>
            <a:ext cx="9798946" cy="4662199"/>
          </a:xfrm>
        </p:spPr>
        <p:txBody>
          <a:bodyPr>
            <a:normAutofit/>
          </a:bodyPr>
          <a:lstStyle/>
          <a:p>
            <a:pPr marL="342900" indent="-342900">
              <a:lnSpc>
                <a:spcPct val="100000"/>
              </a:lnSpc>
              <a:spcBef>
                <a:spcPts val="38"/>
              </a:spcBef>
            </a:pPr>
            <a:r>
              <a:rPr lang="en-US" dirty="0">
                <a:latin typeface="Arial" panose="020B0604020202020204" pitchFamily="34" charset="0"/>
                <a:cs typeface="Arial" panose="020B0604020202020204" pitchFamily="34" charset="0"/>
              </a:rPr>
              <a:t>Particularly important for applicants with limited professional experience and for graduate school applications in human service fields (e.g. counseling, social work)</a:t>
            </a:r>
          </a:p>
          <a:p>
            <a:pPr marL="342900" indent="-342900">
              <a:lnSpc>
                <a:spcPct val="100000"/>
              </a:lnSpc>
              <a:spcBef>
                <a:spcPts val="38"/>
              </a:spcBef>
            </a:pPr>
            <a:endParaRPr lang="en-US" dirty="0">
              <a:latin typeface="Arial" panose="020B0604020202020204" pitchFamily="34" charset="0"/>
              <a:cs typeface="Arial" panose="020B0604020202020204" pitchFamily="34" charset="0"/>
            </a:endParaRPr>
          </a:p>
          <a:p>
            <a:pPr marL="342900" indent="-342900">
              <a:lnSpc>
                <a:spcPct val="100000"/>
              </a:lnSpc>
              <a:spcBef>
                <a:spcPts val="38"/>
              </a:spcBef>
            </a:pPr>
            <a:r>
              <a:rPr lang="en-US" dirty="0">
                <a:latin typeface="Arial" panose="020B0604020202020204" pitchFamily="34" charset="0"/>
                <a:cs typeface="Arial" panose="020B0604020202020204" pitchFamily="34" charset="0"/>
              </a:rPr>
              <a:t>Include relevant/related experiences</a:t>
            </a:r>
          </a:p>
          <a:p>
            <a:pPr marL="342900" indent="-342900">
              <a:lnSpc>
                <a:spcPct val="100000"/>
              </a:lnSpc>
              <a:spcBef>
                <a:spcPts val="38"/>
              </a:spcBef>
            </a:pPr>
            <a:endParaRPr lang="en-US" dirty="0">
              <a:latin typeface="Arial" panose="020B0604020202020204" pitchFamily="34" charset="0"/>
              <a:cs typeface="Arial" panose="020B0604020202020204" pitchFamily="34" charset="0"/>
            </a:endParaRPr>
          </a:p>
          <a:p>
            <a:pPr marL="342900" indent="-342900">
              <a:lnSpc>
                <a:spcPct val="100000"/>
              </a:lnSpc>
              <a:spcBef>
                <a:spcPts val="38"/>
              </a:spcBef>
            </a:pPr>
            <a:r>
              <a:rPr lang="en-US" dirty="0">
                <a:latin typeface="Arial" panose="020B0604020202020204" pitchFamily="34" charset="0"/>
                <a:cs typeface="Arial" panose="020B0604020202020204" pitchFamily="34" charset="0"/>
              </a:rPr>
              <a:t>Presentation format is similar to that of professional experience/employment section</a:t>
            </a:r>
          </a:p>
          <a:p>
            <a:pPr marL="0" indent="0">
              <a:buNone/>
            </a:pPr>
            <a:endParaRPr lang="en-US" sz="1200" b="1" dirty="0">
              <a:latin typeface="Helvetica" panose="020B0604020202020204" pitchFamily="34" charset="0"/>
              <a:cs typeface="Helvetica" panose="020B0604020202020204" pitchFamily="34" charset="0"/>
            </a:endParaRPr>
          </a:p>
          <a:p>
            <a:pPr marL="228600" lvl="1"/>
            <a:endParaRPr lang="en-US" sz="1200" dirty="0">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20597194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9" name="Picture 8">
            <a:extLst>
              <a:ext uri="{FF2B5EF4-FFF2-40B4-BE49-F238E27FC236}">
                <a16:creationId xmlns:a16="http://schemas.microsoft.com/office/drawing/2014/main" id="{961ED395-2D7D-4AA2-B21B-7DD1CA7FC875}"/>
              </a:ext>
            </a:extLst>
          </p:cNvPr>
          <p:cNvPicPr>
            <a:picLocks noChangeAspect="1"/>
          </p:cNvPicPr>
          <p:nvPr/>
        </p:nvPicPr>
        <p:blipFill>
          <a:blip r:embed="rId4"/>
          <a:stretch>
            <a:fillRect/>
          </a:stretch>
        </p:blipFill>
        <p:spPr>
          <a:xfrm>
            <a:off x="883950" y="1431936"/>
            <a:ext cx="10424100" cy="3994128"/>
          </a:xfrm>
          <a:prstGeom prst="rect">
            <a:avLst/>
          </a:prstGeom>
        </p:spPr>
      </p:pic>
    </p:spTree>
    <p:extLst>
      <p:ext uri="{BB962C8B-B14F-4D97-AF65-F5344CB8AC3E}">
        <p14:creationId xmlns:p14="http://schemas.microsoft.com/office/powerpoint/2010/main" val="23251541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Other items to include in the CV</a:t>
            </a:r>
          </a:p>
        </p:txBody>
      </p:sp>
      <p:sp>
        <p:nvSpPr>
          <p:cNvPr id="3" name="Content Placeholder 2"/>
          <p:cNvSpPr>
            <a:spLocks noGrp="1"/>
          </p:cNvSpPr>
          <p:nvPr>
            <p:ph idx="1"/>
          </p:nvPr>
        </p:nvSpPr>
        <p:spPr>
          <a:xfrm>
            <a:off x="1371600" y="1420211"/>
            <a:ext cx="10515600" cy="4589210"/>
          </a:xfrm>
        </p:spPr>
        <p:txBody>
          <a:bodyPr>
            <a:normAutofit lnSpcReduction="10000"/>
          </a:bodyPr>
          <a:lstStyle/>
          <a:p>
            <a:pPr marL="342900" indent="-342900">
              <a:lnSpc>
                <a:spcPct val="150000"/>
              </a:lnSpc>
            </a:pPr>
            <a:r>
              <a:rPr lang="en-US" b="1" dirty="0">
                <a:latin typeface="Arial" panose="020B0604020202020204" pitchFamily="34" charset="0"/>
                <a:cs typeface="Arial" panose="020B0604020202020204" pitchFamily="34" charset="0"/>
              </a:rPr>
              <a:t>Skills and Abilities</a:t>
            </a:r>
          </a:p>
          <a:p>
            <a:pPr marL="699516" lvl="1" indent="-342900">
              <a:lnSpc>
                <a:spcPct val="150000"/>
              </a:lnSpc>
              <a:buFont typeface="Courier New" panose="02070309020205020404" pitchFamily="49" charset="0"/>
              <a:buChar char="o"/>
            </a:pPr>
            <a:r>
              <a:rPr lang="en-US" i="0" dirty="0">
                <a:latin typeface="Arial" panose="020B0604020202020204" pitchFamily="34" charset="0"/>
                <a:cs typeface="Arial" panose="020B0604020202020204" pitchFamily="34" charset="0"/>
              </a:rPr>
              <a:t>Should be technical and quantifiable. Avoid including “soft skills” such as “Good with people.” Anyone can write these skills, and these should be evident in your professional skills above (i.e., “show” don’t “tell”)</a:t>
            </a:r>
          </a:p>
          <a:p>
            <a:pPr marL="699516" lvl="1" indent="-342900">
              <a:lnSpc>
                <a:spcPct val="150000"/>
              </a:lnSpc>
              <a:buFont typeface="Courier New" panose="02070309020205020404" pitchFamily="49" charset="0"/>
              <a:buChar char="o"/>
            </a:pPr>
            <a:r>
              <a:rPr lang="en-US" i="0" dirty="0">
                <a:latin typeface="Arial" panose="020B0604020202020204" pitchFamily="34" charset="0"/>
                <a:cs typeface="Arial" panose="020B0604020202020204" pitchFamily="34" charset="0"/>
              </a:rPr>
              <a:t>Skills to include: computer software, languages other than English, laboratory skills, knowledge of discipline specific models/strategies </a:t>
            </a:r>
            <a:endParaRPr lang="en-US" dirty="0">
              <a:latin typeface="Arial" panose="020B0604020202020204" pitchFamily="34" charset="0"/>
              <a:cs typeface="Arial" panose="020B0604020202020204" pitchFamily="34" charset="0"/>
            </a:endParaRPr>
          </a:p>
          <a:p>
            <a:pPr marL="342900" indent="-342900">
              <a:lnSpc>
                <a:spcPct val="150000"/>
              </a:lnSpc>
            </a:pPr>
            <a:r>
              <a:rPr lang="en-US" b="1" dirty="0">
                <a:latin typeface="Arial" panose="020B0604020202020204" pitchFamily="34" charset="0"/>
                <a:cs typeface="Arial" panose="020B0604020202020204" pitchFamily="34" charset="0"/>
              </a:rPr>
              <a:t>Honors and Awards</a:t>
            </a:r>
          </a:p>
          <a:p>
            <a:pPr marL="699516" lvl="1" indent="-342900">
              <a:lnSpc>
                <a:spcPct val="150000"/>
              </a:lnSpc>
              <a:buFont typeface="Courier New" panose="02070309020205020404" pitchFamily="49" charset="0"/>
              <a:buChar char="o"/>
            </a:pPr>
            <a:r>
              <a:rPr lang="en-US" i="0" dirty="0">
                <a:latin typeface="Arial" panose="020B0604020202020204" pitchFamily="34" charset="0"/>
                <a:cs typeface="Arial" panose="020B0604020202020204" pitchFamily="34" charset="0"/>
              </a:rPr>
              <a:t>Include scholarships, fellowships, travel grants, recognitions,  President’s or Dean’s List, awards through competitions, and so on</a:t>
            </a:r>
          </a:p>
          <a:p>
            <a:pPr marL="0" indent="0">
              <a:buNone/>
            </a:pPr>
            <a:endParaRPr lang="en-US" b="1" dirty="0">
              <a:latin typeface="Helvetica" panose="020B0604020202020204" pitchFamily="34" charset="0"/>
              <a:cs typeface="Helvetica" panose="020B0604020202020204" pitchFamily="34" charset="0"/>
            </a:endParaRPr>
          </a:p>
          <a:p>
            <a:pPr marL="228600" lvl="1"/>
            <a:endParaRPr lang="en-US" i="0" dirty="0">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39930583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9" name="Picture 8">
            <a:extLst>
              <a:ext uri="{FF2B5EF4-FFF2-40B4-BE49-F238E27FC236}">
                <a16:creationId xmlns:a16="http://schemas.microsoft.com/office/drawing/2014/main" id="{AAF1A7FA-EA10-4BC9-B3AE-7DA50D0B637B}"/>
              </a:ext>
            </a:extLst>
          </p:cNvPr>
          <p:cNvPicPr>
            <a:picLocks noChangeAspect="1"/>
          </p:cNvPicPr>
          <p:nvPr/>
        </p:nvPicPr>
        <p:blipFill>
          <a:blip r:embed="rId4"/>
          <a:stretch>
            <a:fillRect/>
          </a:stretch>
        </p:blipFill>
        <p:spPr>
          <a:xfrm>
            <a:off x="1021612" y="1418084"/>
            <a:ext cx="10148775" cy="4021831"/>
          </a:xfrm>
          <a:prstGeom prst="rect">
            <a:avLst/>
          </a:prstGeom>
        </p:spPr>
      </p:pic>
    </p:spTree>
    <p:extLst>
      <p:ext uri="{BB962C8B-B14F-4D97-AF65-F5344CB8AC3E}">
        <p14:creationId xmlns:p14="http://schemas.microsoft.com/office/powerpoint/2010/main" val="4651719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222" y="685800"/>
            <a:ext cx="9601200" cy="1485900"/>
          </a:xfrm>
        </p:spPr>
        <p:txBody>
          <a:bodyPr>
            <a:normAutofit/>
          </a:bodyPr>
          <a:lstStyle/>
          <a:p>
            <a:r>
              <a:rPr lang="en-US" sz="3600" b="1" dirty="0">
                <a:latin typeface="Arial" panose="020B0604020202020204" pitchFamily="34" charset="0"/>
                <a:cs typeface="Arial" panose="020B0604020202020204" pitchFamily="34" charset="0"/>
              </a:rPr>
              <a:t>Other items to include in the CV</a:t>
            </a:r>
          </a:p>
        </p:txBody>
      </p:sp>
      <p:sp>
        <p:nvSpPr>
          <p:cNvPr id="3" name="Content Placeholder 2"/>
          <p:cNvSpPr>
            <a:spLocks noGrp="1"/>
          </p:cNvSpPr>
          <p:nvPr>
            <p:ph idx="1"/>
          </p:nvPr>
        </p:nvSpPr>
        <p:spPr>
          <a:xfrm>
            <a:off x="1223208" y="1514764"/>
            <a:ext cx="10515600" cy="4589210"/>
          </a:xfrm>
        </p:spPr>
        <p:txBody>
          <a:bodyPr>
            <a:normAutofit/>
          </a:bodyPr>
          <a:lstStyle/>
          <a:p>
            <a:pPr marL="342900" indent="-342900">
              <a:lnSpc>
                <a:spcPct val="150000"/>
              </a:lnSpc>
            </a:pPr>
            <a:r>
              <a:rPr lang="en-US" b="1" dirty="0">
                <a:latin typeface="Arial" panose="020B0604020202020204" pitchFamily="34" charset="0"/>
                <a:cs typeface="Arial" panose="020B0604020202020204" pitchFamily="34" charset="0"/>
              </a:rPr>
              <a:t>Campus Involvement </a:t>
            </a:r>
            <a:r>
              <a:rPr lang="en-US" dirty="0">
                <a:latin typeface="Arial" panose="020B0604020202020204" pitchFamily="34" charset="0"/>
                <a:cs typeface="Arial" panose="020B0604020202020204" pitchFamily="34" charset="0"/>
              </a:rPr>
              <a:t>(</a:t>
            </a:r>
            <a:r>
              <a:rPr lang="en-US" i="0" dirty="0">
                <a:latin typeface="Arial" panose="020B0604020202020204" pitchFamily="34" charset="0"/>
                <a:cs typeface="Arial" panose="020B0604020202020204" pitchFamily="34" charset="0"/>
              </a:rPr>
              <a:t>Campus organizations/chapters, leadership roles) </a:t>
            </a:r>
          </a:p>
          <a:p>
            <a:pPr marL="342900" indent="-342900">
              <a:lnSpc>
                <a:spcPct val="150000"/>
              </a:lnSpc>
            </a:pPr>
            <a:r>
              <a:rPr lang="en-US" b="1" dirty="0">
                <a:latin typeface="Arial" panose="020B0604020202020204" pitchFamily="34" charset="0"/>
                <a:cs typeface="Arial" panose="020B0604020202020204" pitchFamily="34" charset="0"/>
              </a:rPr>
              <a:t>Certifications</a:t>
            </a:r>
            <a:r>
              <a:rPr lang="en-US" dirty="0">
                <a:latin typeface="Arial" panose="020B0604020202020204" pitchFamily="34" charset="0"/>
                <a:cs typeface="Arial" panose="020B0604020202020204" pitchFamily="34" charset="0"/>
              </a:rPr>
              <a:t> (e.g., CPR/First Aid for fields in healthcare)</a:t>
            </a:r>
            <a:endParaRPr lang="en-US" b="1" dirty="0">
              <a:latin typeface="Arial" panose="020B0604020202020204" pitchFamily="34" charset="0"/>
              <a:cs typeface="Arial" panose="020B0604020202020204" pitchFamily="34" charset="0"/>
            </a:endParaRPr>
          </a:p>
          <a:p>
            <a:pPr marL="342900" indent="-342900">
              <a:lnSpc>
                <a:spcPct val="150000"/>
              </a:lnSpc>
            </a:pPr>
            <a:r>
              <a:rPr lang="en-US" b="1" dirty="0">
                <a:latin typeface="Arial" panose="020B0604020202020204" pitchFamily="34" charset="0"/>
                <a:cs typeface="Arial" panose="020B0604020202020204" pitchFamily="34" charset="0"/>
              </a:rPr>
              <a:t>Professional Affiliations </a:t>
            </a:r>
            <a:r>
              <a:rPr lang="en-US" i="0" dirty="0">
                <a:latin typeface="Arial" panose="020B0604020202020204" pitchFamily="34" charset="0"/>
                <a:cs typeface="Arial" panose="020B0604020202020204" pitchFamily="34" charset="0"/>
              </a:rPr>
              <a:t>Indicator of your interest in the field	</a:t>
            </a:r>
          </a:p>
          <a:p>
            <a:pPr lvl="1">
              <a:lnSpc>
                <a:spcPct val="150000"/>
              </a:lnSpc>
              <a:buFont typeface="Wingdings" panose="05000000000000000000" pitchFamily="2" charset="2"/>
              <a:buChar char="ü"/>
            </a:pPr>
            <a:r>
              <a:rPr lang="en-US" i="0" dirty="0">
                <a:latin typeface="Arial" panose="020B0604020202020204" pitchFamily="34" charset="0"/>
                <a:cs typeface="Arial" panose="020B0604020202020204" pitchFamily="34" charset="0"/>
              </a:rPr>
              <a:t>Many national organizations offer student memberships at a reduced fee. Memberships in these organizations can show interest in your specific field (e.g.,   American Psychological Association, Linguistic Society of America)</a:t>
            </a:r>
          </a:p>
          <a:p>
            <a:pPr marL="0" indent="0">
              <a:lnSpc>
                <a:spcPct val="150000"/>
              </a:lnSpc>
              <a:buNone/>
            </a:pPr>
            <a:endParaRPr lang="en-US" b="1" dirty="0">
              <a:latin typeface="Helvetica" panose="020B0604020202020204" pitchFamily="34" charset="0"/>
              <a:cs typeface="Helvetica" panose="020B0604020202020204" pitchFamily="34" charset="0"/>
            </a:endParaRPr>
          </a:p>
          <a:p>
            <a:pPr marL="228600" lvl="1">
              <a:lnSpc>
                <a:spcPct val="150000"/>
              </a:lnSpc>
            </a:pPr>
            <a:endParaRPr lang="en-US" i="0" dirty="0">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10996231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9" name="Picture 8">
            <a:extLst>
              <a:ext uri="{FF2B5EF4-FFF2-40B4-BE49-F238E27FC236}">
                <a16:creationId xmlns:a16="http://schemas.microsoft.com/office/drawing/2014/main" id="{350FA60A-7C78-407B-94BB-1CDB76B8D57C}"/>
              </a:ext>
            </a:extLst>
          </p:cNvPr>
          <p:cNvPicPr>
            <a:picLocks noChangeAspect="1"/>
          </p:cNvPicPr>
          <p:nvPr/>
        </p:nvPicPr>
        <p:blipFill>
          <a:blip r:embed="rId4"/>
          <a:stretch>
            <a:fillRect/>
          </a:stretch>
        </p:blipFill>
        <p:spPr>
          <a:xfrm>
            <a:off x="780695" y="1535236"/>
            <a:ext cx="10630610" cy="3787527"/>
          </a:xfrm>
          <a:prstGeom prst="rect">
            <a:avLst/>
          </a:prstGeom>
        </p:spPr>
      </p:pic>
    </p:spTree>
    <p:extLst>
      <p:ext uri="{BB962C8B-B14F-4D97-AF65-F5344CB8AC3E}">
        <p14:creationId xmlns:p14="http://schemas.microsoft.com/office/powerpoint/2010/main" val="32761248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pic>
        <p:nvPicPr>
          <p:cNvPr id="12" name="Picture 11">
            <a:extLst>
              <a:ext uri="{FF2B5EF4-FFF2-40B4-BE49-F238E27FC236}">
                <a16:creationId xmlns:a16="http://schemas.microsoft.com/office/drawing/2014/main" id="{8F5601FC-4405-47C3-A121-1919C14FA2E7}"/>
              </a:ext>
            </a:extLst>
          </p:cNvPr>
          <p:cNvPicPr>
            <a:picLocks noChangeAspect="1"/>
          </p:cNvPicPr>
          <p:nvPr/>
        </p:nvPicPr>
        <p:blipFill>
          <a:blip r:embed="rId4"/>
          <a:stretch>
            <a:fillRect/>
          </a:stretch>
        </p:blipFill>
        <p:spPr>
          <a:xfrm>
            <a:off x="3124200" y="143247"/>
            <a:ext cx="5943600" cy="6210300"/>
          </a:xfrm>
          <a:prstGeom prst="rect">
            <a:avLst/>
          </a:prstGeom>
        </p:spPr>
      </p:pic>
    </p:spTree>
    <p:extLst>
      <p:ext uri="{BB962C8B-B14F-4D97-AF65-F5344CB8AC3E}">
        <p14:creationId xmlns:p14="http://schemas.microsoft.com/office/powerpoint/2010/main" val="5109158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83E2-A3B2-4507-806B-259133626D77}"/>
              </a:ext>
            </a:extLst>
          </p:cNvPr>
          <p:cNvSpPr>
            <a:spLocks noGrp="1"/>
          </p:cNvSpPr>
          <p:nvPr>
            <p:ph type="title"/>
          </p:nvPr>
        </p:nvSpPr>
        <p:spPr/>
        <p:txBody>
          <a:bodyPr>
            <a:normAutofit/>
          </a:bodyPr>
          <a:lstStyle/>
          <a:p>
            <a:r>
              <a:rPr lang="en-US" sz="3600" b="1" dirty="0">
                <a:latin typeface="Arial" panose="020B0604020202020204" pitchFamily="34" charset="0"/>
                <a:cs typeface="Arial" panose="020B0604020202020204" pitchFamily="34" charset="0"/>
              </a:rPr>
              <a:t>Additional Tips and Advice</a:t>
            </a:r>
          </a:p>
        </p:txBody>
      </p:sp>
      <p:sp>
        <p:nvSpPr>
          <p:cNvPr id="3" name="Content Placeholder 2">
            <a:extLst>
              <a:ext uri="{FF2B5EF4-FFF2-40B4-BE49-F238E27FC236}">
                <a16:creationId xmlns:a16="http://schemas.microsoft.com/office/drawing/2014/main" id="{64FDC23C-2974-43D7-B462-B2DA985FFFC8}"/>
              </a:ext>
            </a:extLst>
          </p:cNvPr>
          <p:cNvSpPr>
            <a:spLocks noGrp="1"/>
          </p:cNvSpPr>
          <p:nvPr>
            <p:ph idx="1"/>
          </p:nvPr>
        </p:nvSpPr>
        <p:spPr>
          <a:xfrm>
            <a:off x="1371600" y="1771992"/>
            <a:ext cx="9601200" cy="4612766"/>
          </a:xfrm>
        </p:spPr>
        <p:txBody>
          <a:bodyPr>
            <a:normAutofit/>
          </a:bodyPr>
          <a:lstStyle/>
          <a:p>
            <a:pPr>
              <a:lnSpc>
                <a:spcPct val="150000"/>
              </a:lnSpc>
            </a:pPr>
            <a:r>
              <a:rPr lang="en-US" dirty="0">
                <a:latin typeface="Arial" panose="020B0604020202020204" pitchFamily="34" charset="0"/>
                <a:cs typeface="Arial" panose="020B0604020202020204" pitchFamily="34" charset="0"/>
              </a:rPr>
              <a:t>There is no one “right way” to write a CV. It is a living document that takes multiple revisions to finalize and should be tailored to each specific program, job, and so on</a:t>
            </a:r>
          </a:p>
          <a:p>
            <a:pPr>
              <a:lnSpc>
                <a:spcPct val="150000"/>
              </a:lnSpc>
            </a:pPr>
            <a:r>
              <a:rPr lang="en-US" dirty="0">
                <a:latin typeface="Arial" panose="020B0604020202020204" pitchFamily="34" charset="0"/>
                <a:cs typeface="Arial" panose="020B0604020202020204" pitchFamily="34" charset="0"/>
              </a:rPr>
              <a:t>Look at real-life examples of CVs to get ideas on how to organize and format your own. University websites almost always include faculty CVs that you can review </a:t>
            </a:r>
          </a:p>
          <a:p>
            <a:pPr>
              <a:lnSpc>
                <a:spcPct val="150000"/>
              </a:lnSpc>
            </a:pPr>
            <a:r>
              <a:rPr lang="en-US" dirty="0">
                <a:latin typeface="Arial" panose="020B0604020202020204" pitchFamily="34" charset="0"/>
                <a:cs typeface="Arial" panose="020B0604020202020204" pitchFamily="34" charset="0"/>
              </a:rPr>
              <a:t>Ask professors and mentors in your major for advice on the specific conventions and expectations of CVs in your discipline/field of study</a:t>
            </a:r>
          </a:p>
          <a:p>
            <a:pPr>
              <a:lnSpc>
                <a:spcPct val="150000"/>
              </a:lnSpc>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4366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75473-BA96-4E03-B3ED-F804C1D73AD6}"/>
              </a:ext>
            </a:extLst>
          </p:cNvPr>
          <p:cNvSpPr>
            <a:spLocks noGrp="1"/>
          </p:cNvSpPr>
          <p:nvPr>
            <p:ph type="title"/>
          </p:nvPr>
        </p:nvSpPr>
        <p:spPr/>
        <p:txBody>
          <a:bodyPr/>
          <a:lstStyle/>
          <a:p>
            <a:r>
              <a:rPr lang="en-US" sz="4400" b="1" dirty="0">
                <a:latin typeface="Arial" panose="020B0604020202020204" pitchFamily="34" charset="0"/>
                <a:cs typeface="Arial" panose="020B0604020202020204" pitchFamily="34" charset="0"/>
              </a:rPr>
              <a:t>And finally…</a:t>
            </a:r>
            <a:endParaRPr lang="en-US" dirty="0"/>
          </a:p>
        </p:txBody>
      </p:sp>
      <p:sp>
        <p:nvSpPr>
          <p:cNvPr id="3" name="Content Placeholder 2">
            <a:extLst>
              <a:ext uri="{FF2B5EF4-FFF2-40B4-BE49-F238E27FC236}">
                <a16:creationId xmlns:a16="http://schemas.microsoft.com/office/drawing/2014/main" id="{320AA572-B68B-4C9F-8580-426E144EEDA8}"/>
              </a:ext>
            </a:extLst>
          </p:cNvPr>
          <p:cNvSpPr>
            <a:spLocks noGrp="1"/>
          </p:cNvSpPr>
          <p:nvPr>
            <p:ph idx="1"/>
          </p:nvPr>
        </p:nvSpPr>
        <p:spPr>
          <a:xfrm>
            <a:off x="1371600" y="1791094"/>
            <a:ext cx="9601200" cy="4465947"/>
          </a:xfrm>
        </p:spPr>
        <p:txBody>
          <a:bodyPr>
            <a:normAutofit/>
          </a:bodyPr>
          <a:lstStyle/>
          <a:p>
            <a:pPr marL="0" indent="0">
              <a:lnSpc>
                <a:spcPct val="150000"/>
              </a:lnSpc>
              <a:buNone/>
            </a:pPr>
            <a:r>
              <a:rPr lang="en-US" dirty="0">
                <a:latin typeface="Arial" panose="020B0604020202020204" pitchFamily="34" charset="0"/>
                <a:cs typeface="Arial" panose="020B0604020202020204" pitchFamily="34" charset="0"/>
                <a:sym typeface="Wingdings" panose="05000000000000000000" pitchFamily="2" charset="2"/>
              </a:rPr>
              <a:t>A polished, well-developed document can show a lot about you: </a:t>
            </a:r>
            <a:endParaRPr lang="en-US" sz="1800" dirty="0">
              <a:latin typeface="Arial" panose="020B0604020202020204" pitchFamily="34" charset="0"/>
              <a:cs typeface="Arial" panose="020B0604020202020204" pitchFamily="34" charset="0"/>
              <a:sym typeface="Wingdings" panose="05000000000000000000" pitchFamily="2" charset="2"/>
            </a:endParaRPr>
          </a:p>
          <a:p>
            <a:pPr>
              <a:lnSpc>
                <a:spcPct val="150000"/>
              </a:lnSpc>
              <a:buFont typeface="Wingdings" panose="05000000000000000000" pitchFamily="2" charset="2"/>
              <a:buChar char="ü"/>
            </a:pPr>
            <a:r>
              <a:rPr lang="en-US" sz="2000" dirty="0">
                <a:latin typeface="Arial" panose="020B0604020202020204" pitchFamily="34" charset="0"/>
                <a:cs typeface="Arial" panose="020B0604020202020204" pitchFamily="34" charset="0"/>
                <a:sym typeface="Wingdings" panose="05000000000000000000" pitchFamily="2" charset="2"/>
              </a:rPr>
              <a:t>attention to detail </a:t>
            </a:r>
          </a:p>
          <a:p>
            <a:pPr>
              <a:lnSpc>
                <a:spcPct val="150000"/>
              </a:lnSpc>
              <a:buFont typeface="Wingdings" panose="05000000000000000000" pitchFamily="2" charset="2"/>
              <a:buChar char="ü"/>
            </a:pPr>
            <a:r>
              <a:rPr lang="en-US" sz="2000" dirty="0">
                <a:latin typeface="Arial" panose="020B0604020202020204" pitchFamily="34" charset="0"/>
                <a:cs typeface="Arial" panose="020B0604020202020204" pitchFamily="34" charset="0"/>
                <a:sym typeface="Wingdings" panose="05000000000000000000" pitchFamily="2" charset="2"/>
              </a:rPr>
              <a:t>organization skills 	</a:t>
            </a:r>
            <a:endParaRPr lang="en-US" dirty="0">
              <a:latin typeface="Arial" panose="020B0604020202020204" pitchFamily="34" charset="0"/>
              <a:cs typeface="Arial" panose="020B0604020202020204" pitchFamily="34" charset="0"/>
              <a:sym typeface="Wingdings" panose="05000000000000000000" pitchFamily="2" charset="2"/>
            </a:endParaRPr>
          </a:p>
          <a:p>
            <a:pPr>
              <a:lnSpc>
                <a:spcPct val="150000"/>
              </a:lnSpc>
              <a:buFont typeface="Wingdings" panose="05000000000000000000" pitchFamily="2" charset="2"/>
              <a:buChar char="ü"/>
            </a:pPr>
            <a:r>
              <a:rPr lang="en-US" sz="2000" dirty="0">
                <a:latin typeface="Arial" panose="020B0604020202020204" pitchFamily="34" charset="0"/>
                <a:cs typeface="Arial" panose="020B0604020202020204" pitchFamily="34" charset="0"/>
                <a:sym typeface="Wingdings" panose="05000000000000000000" pitchFamily="2" charset="2"/>
              </a:rPr>
              <a:t>professionalism</a:t>
            </a:r>
            <a:endParaRPr lang="en-US" dirty="0">
              <a:latin typeface="Arial" panose="020B0604020202020204" pitchFamily="34" charset="0"/>
              <a:cs typeface="Arial" panose="020B0604020202020204" pitchFamily="34" charset="0"/>
              <a:sym typeface="Wingdings" panose="05000000000000000000" pitchFamily="2" charset="2"/>
            </a:endParaRPr>
          </a:p>
          <a:p>
            <a:pPr>
              <a:lnSpc>
                <a:spcPct val="150000"/>
              </a:lnSpc>
              <a:buFont typeface="Wingdings" panose="05000000000000000000" pitchFamily="2" charset="2"/>
              <a:buChar char="ü"/>
            </a:pPr>
            <a:r>
              <a:rPr lang="en-US" sz="2000" dirty="0">
                <a:latin typeface="Arial" panose="020B0604020202020204" pitchFamily="34" charset="0"/>
                <a:cs typeface="Arial" panose="020B0604020202020204" pitchFamily="34" charset="0"/>
                <a:sym typeface="Wingdings" panose="05000000000000000000" pitchFamily="2" charset="2"/>
              </a:rPr>
              <a:t>written communication</a:t>
            </a:r>
          </a:p>
          <a:p>
            <a:pPr>
              <a:lnSpc>
                <a:spcPct val="150000"/>
              </a:lnSpc>
              <a:buFont typeface="Wingdings" panose="05000000000000000000" pitchFamily="2" charset="2"/>
              <a:buChar char="ü"/>
            </a:pPr>
            <a:r>
              <a:rPr lang="en-US" sz="2000" dirty="0">
                <a:latin typeface="Arial" panose="020B0604020202020204" pitchFamily="34" charset="0"/>
                <a:cs typeface="Arial" panose="020B0604020202020204" pitchFamily="34" charset="0"/>
                <a:sym typeface="Wingdings" panose="05000000000000000000" pitchFamily="2" charset="2"/>
              </a:rPr>
              <a:t>computer skills</a:t>
            </a:r>
          </a:p>
          <a:p>
            <a:pPr>
              <a:lnSpc>
                <a:spcPct val="150000"/>
              </a:lnSpc>
              <a:buFont typeface="Wingdings" panose="05000000000000000000" pitchFamily="2" charset="2"/>
              <a:buChar char="ü"/>
            </a:pPr>
            <a:r>
              <a:rPr lang="en-US" u="sng" dirty="0">
                <a:latin typeface="Arial" panose="020B0604020202020204" pitchFamily="34" charset="0"/>
                <a:cs typeface="Arial" panose="020B0604020202020204" pitchFamily="34" charset="0"/>
              </a:rPr>
              <a:t>Remember to proofread before sending or submitting</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panose="05000000000000000000" pitchFamily="2" charset="2"/>
              </a:rPr>
              <a:t> </a:t>
            </a:r>
          </a:p>
          <a:p>
            <a:pPr marL="0" indent="0">
              <a:lnSpc>
                <a:spcPct val="150000"/>
              </a:lnSpc>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9347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1">
              <a:spcBef>
                <a:spcPts val="38"/>
              </a:spcBef>
            </a:pPr>
            <a:r>
              <a:rPr lang="en-US" sz="3600" b="1" dirty="0">
                <a:solidFill>
                  <a:schemeClr val="tx1"/>
                </a:solidFill>
                <a:latin typeface="Arial" panose="020B0604020202020204" pitchFamily="34" charset="0"/>
                <a:cs typeface="Arial" panose="020B0604020202020204" pitchFamily="34" charset="0"/>
              </a:rPr>
              <a:t>Where can I receive help with my CV?</a:t>
            </a:r>
          </a:p>
        </p:txBody>
      </p:sp>
      <p:sp>
        <p:nvSpPr>
          <p:cNvPr id="3" name="Content Placeholder 2"/>
          <p:cNvSpPr>
            <a:spLocks noGrp="1"/>
          </p:cNvSpPr>
          <p:nvPr>
            <p:ph idx="1"/>
          </p:nvPr>
        </p:nvSpPr>
        <p:spPr>
          <a:xfrm>
            <a:off x="838200" y="1514764"/>
            <a:ext cx="10515600" cy="4589210"/>
          </a:xfrm>
        </p:spPr>
        <p:txBody>
          <a:bodyPr>
            <a:normAutofit/>
          </a:bodyPr>
          <a:lstStyle/>
          <a:p>
            <a:pPr marL="0" indent="0">
              <a:buNone/>
            </a:pPr>
            <a:endParaRPr lang="en-US" sz="1200" b="1" dirty="0">
              <a:latin typeface="Helvetica" panose="020B0604020202020204" pitchFamily="34" charset="0"/>
              <a:cs typeface="Helvetica" panose="020B0604020202020204" pitchFamily="34" charset="0"/>
            </a:endParaRPr>
          </a:p>
          <a:p>
            <a:pPr marL="228600" lvl="1"/>
            <a:endParaRPr lang="en-US" sz="1200" dirty="0">
              <a:latin typeface="Helvetica" panose="020B0604020202020204" pitchFamily="34" charset="0"/>
              <a:cs typeface="Helvetica" panose="020B0604020202020204" pitchFamily="34" charset="0"/>
            </a:endParaRP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
        <p:nvSpPr>
          <p:cNvPr id="9" name="Rectangle 8"/>
          <p:cNvSpPr/>
          <p:nvPr/>
        </p:nvSpPr>
        <p:spPr>
          <a:xfrm>
            <a:off x="1343536" y="1828836"/>
            <a:ext cx="9615055" cy="2343655"/>
          </a:xfrm>
          <a:prstGeom prst="rect">
            <a:avLst/>
          </a:prstGeom>
        </p:spPr>
        <p:txBody>
          <a:bodyPr wrap="square">
            <a:spAutoFit/>
          </a:bodyPr>
          <a:lstStyle/>
          <a:p>
            <a:pPr marL="0" lvl="1">
              <a:lnSpc>
                <a:spcPct val="150000"/>
              </a:lnSpc>
              <a:spcBef>
                <a:spcPts val="38"/>
              </a:spcBef>
            </a:pPr>
            <a:r>
              <a:rPr lang="en-US" sz="2000" b="1" i="1" dirty="0">
                <a:latin typeface="Arial" panose="020B0604020202020204" pitchFamily="34" charset="0"/>
                <a:cs typeface="Arial" panose="020B0604020202020204" pitchFamily="34" charset="0"/>
                <a:sym typeface="Wingdings" panose="05000000000000000000" pitchFamily="2" charset="2"/>
              </a:rPr>
              <a:t> </a:t>
            </a:r>
            <a:r>
              <a:rPr lang="en-US" sz="2000" b="1" i="1" dirty="0">
                <a:latin typeface="Arial" panose="020B0604020202020204" pitchFamily="34" charset="0"/>
                <a:cs typeface="Arial" panose="020B0604020202020204" pitchFamily="34" charset="0"/>
              </a:rPr>
              <a:t>Answer: </a:t>
            </a:r>
            <a:r>
              <a:rPr lang="en-US" sz="2000" b="1" dirty="0">
                <a:latin typeface="Arial" panose="020B0604020202020204" pitchFamily="34" charset="0"/>
                <a:cs typeface="Arial" panose="020B0604020202020204" pitchFamily="34" charset="0"/>
              </a:rPr>
              <a:t>3 places at CSULB </a:t>
            </a:r>
          </a:p>
          <a:p>
            <a:pPr marL="0" lvl="1">
              <a:lnSpc>
                <a:spcPct val="150000"/>
              </a:lnSpc>
              <a:spcBef>
                <a:spcPts val="38"/>
              </a:spcBef>
            </a:pPr>
            <a:endParaRPr lang="en-US" sz="2000" dirty="0">
              <a:latin typeface="Arial" panose="020B0604020202020204" pitchFamily="34" charset="0"/>
              <a:cs typeface="Arial" panose="020B0604020202020204" pitchFamily="34" charset="0"/>
            </a:endParaRPr>
          </a:p>
          <a:p>
            <a:pPr marL="342900" lvl="1" indent="-342900">
              <a:lnSpc>
                <a:spcPct val="150000"/>
              </a:lnSpc>
              <a:spcBef>
                <a:spcPts val="38"/>
              </a:spcBef>
              <a:buFont typeface="Wingdings" panose="05000000000000000000" pitchFamily="2" charset="2"/>
              <a:buChar char="ü"/>
            </a:pPr>
            <a:r>
              <a:rPr lang="en-US" sz="2000" b="1" dirty="0">
                <a:latin typeface="Arial" panose="020B0604020202020204" pitchFamily="34" charset="0"/>
                <a:cs typeface="Arial" panose="020B0604020202020204" pitchFamily="34" charset="0"/>
              </a:rPr>
              <a:t>Career Development Center </a:t>
            </a:r>
          </a:p>
          <a:p>
            <a:pPr marL="342900" lvl="1" indent="-342900">
              <a:lnSpc>
                <a:spcPct val="150000"/>
              </a:lnSpc>
              <a:spcBef>
                <a:spcPts val="38"/>
              </a:spcBef>
              <a:buFont typeface="Wingdings" panose="05000000000000000000" pitchFamily="2" charset="2"/>
              <a:buChar char="ü"/>
            </a:pPr>
            <a:r>
              <a:rPr lang="en-US" sz="2000" b="1" dirty="0">
                <a:latin typeface="Arial" panose="020B0604020202020204" pitchFamily="34" charset="0"/>
                <a:cs typeface="Arial" panose="020B0604020202020204" pitchFamily="34" charset="0"/>
              </a:rPr>
              <a:t>University Writing Center </a:t>
            </a:r>
            <a:endParaRPr lang="en-US" sz="2000" dirty="0">
              <a:latin typeface="Arial" panose="020B0604020202020204" pitchFamily="34" charset="0"/>
              <a:cs typeface="Arial" panose="020B0604020202020204" pitchFamily="34" charset="0"/>
            </a:endParaRPr>
          </a:p>
          <a:p>
            <a:pPr marL="342900" lvl="1" indent="-342900">
              <a:lnSpc>
                <a:spcPct val="150000"/>
              </a:lnSpc>
              <a:spcBef>
                <a:spcPts val="38"/>
              </a:spcBef>
              <a:buFont typeface="Wingdings" panose="05000000000000000000" pitchFamily="2" charset="2"/>
              <a:buChar char="ü"/>
            </a:pPr>
            <a:r>
              <a:rPr lang="en-US" sz="2000" b="1" dirty="0">
                <a:latin typeface="Arial" panose="020B0604020202020204" pitchFamily="34" charset="0"/>
                <a:cs typeface="Arial" panose="020B0604020202020204" pitchFamily="34" charset="0"/>
              </a:rPr>
              <a:t>Graduate Studies Resource Center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18126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90255"/>
            <a:ext cx="10515600" cy="3528290"/>
          </a:xfrm>
        </p:spPr>
        <p:txBody>
          <a:bodyPr>
            <a:normAutofit/>
          </a:bodyPr>
          <a:lstStyle/>
          <a:p>
            <a:pPr algn="ctr">
              <a:lnSpc>
                <a:spcPct val="150000"/>
              </a:lnSpc>
            </a:pPr>
            <a:r>
              <a:rPr lang="en-US" sz="3600" b="1" dirty="0">
                <a:latin typeface="Helvetica" panose="020B0604020202020204" pitchFamily="34" charset="0"/>
                <a:cs typeface="Helvetica" panose="020B0604020202020204" pitchFamily="34" charset="0"/>
              </a:rPr>
              <a:t>Contact</a:t>
            </a:r>
            <a:br>
              <a:rPr lang="en-US" sz="3000" b="1" dirty="0">
                <a:latin typeface="Helvetica" panose="020B0604020202020204" pitchFamily="34" charset="0"/>
                <a:cs typeface="Helvetica" panose="020B0604020202020204" pitchFamily="34" charset="0"/>
              </a:rPr>
            </a:br>
            <a:br>
              <a:rPr lang="en-US" sz="3000" dirty="0">
                <a:latin typeface="Helvetica" panose="020B0604020202020204" pitchFamily="34" charset="0"/>
                <a:cs typeface="Helvetica" panose="020B0604020202020204" pitchFamily="34" charset="0"/>
              </a:rPr>
            </a:br>
            <a:r>
              <a:rPr lang="en-US" sz="3000" dirty="0">
                <a:latin typeface="Helvetica" panose="020B0604020202020204" pitchFamily="34" charset="0"/>
                <a:cs typeface="Helvetica" panose="020B0604020202020204" pitchFamily="34" charset="0"/>
                <a:hlinkClick r:id="rId2"/>
              </a:rPr>
              <a:t>GSRC@csulb.edu</a:t>
            </a:r>
            <a:r>
              <a:rPr lang="en-US" sz="3000" dirty="0">
                <a:latin typeface="Helvetica" panose="020B0604020202020204" pitchFamily="34" charset="0"/>
                <a:cs typeface="Helvetica" panose="020B0604020202020204" pitchFamily="34" charset="0"/>
              </a:rPr>
              <a:t> </a:t>
            </a:r>
          </a:p>
        </p:txBody>
      </p:sp>
      <p:grpSp>
        <p:nvGrpSpPr>
          <p:cNvPr id="4" name="Group 3"/>
          <p:cNvGrpSpPr/>
          <p:nvPr/>
        </p:nvGrpSpPr>
        <p:grpSpPr>
          <a:xfrm>
            <a:off x="0" y="6103973"/>
            <a:ext cx="12192000" cy="754027"/>
            <a:chOff x="0" y="6103973"/>
            <a:chExt cx="12192000" cy="754027"/>
          </a:xfrm>
        </p:grpSpPr>
        <p:sp>
          <p:nvSpPr>
            <p:cNvPr id="5" name="Rectangle 4"/>
            <p:cNvSpPr/>
            <p:nvPr/>
          </p:nvSpPr>
          <p:spPr>
            <a:xfrm>
              <a:off x="0" y="6353547"/>
              <a:ext cx="12192000" cy="50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9"/>
            <p:cNvSpPr/>
            <p:nvPr/>
          </p:nvSpPr>
          <p:spPr>
            <a:xfrm>
              <a:off x="399810" y="6103973"/>
              <a:ext cx="1057836" cy="5411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8476" y="6561997"/>
              <a:ext cx="1800224" cy="1251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176" y="6509469"/>
              <a:ext cx="2248720" cy="230184"/>
            </a:xfrm>
            <a:prstGeom prst="rect">
              <a:avLst/>
            </a:prstGeom>
          </p:spPr>
        </p:pic>
      </p:grpSp>
    </p:spTree>
    <p:extLst>
      <p:ext uri="{BB962C8B-B14F-4D97-AF65-F5344CB8AC3E}">
        <p14:creationId xmlns:p14="http://schemas.microsoft.com/office/powerpoint/2010/main" val="2219953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7C862F3BCC104BBAED8C7ECE2D5822" ma:contentTypeVersion="13" ma:contentTypeDescription="Create a new document." ma:contentTypeScope="" ma:versionID="8c8f93fde5a4f3f0207bdb40b33b4d12">
  <xsd:schema xmlns:xsd="http://www.w3.org/2001/XMLSchema" xmlns:xs="http://www.w3.org/2001/XMLSchema" xmlns:p="http://schemas.microsoft.com/office/2006/metadata/properties" xmlns:ns3="4d26628e-176c-4e99-bdad-c9ce7ddbd84f" xmlns:ns4="c77d2c4d-b184-4584-af73-0f34e9ef0a2f" targetNamespace="http://schemas.microsoft.com/office/2006/metadata/properties" ma:root="true" ma:fieldsID="78e5710c89aad9cc771db99fe3cb9b3d" ns3:_="" ns4:_="">
    <xsd:import namespace="4d26628e-176c-4e99-bdad-c9ce7ddbd84f"/>
    <xsd:import namespace="c77d2c4d-b184-4584-af73-0f34e9ef0a2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26628e-176c-4e99-bdad-c9ce7ddbd8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7d2c4d-b184-4584-af73-0f34e9ef0a2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6CAD3A-96E3-4B01-9653-954073AD64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26628e-176c-4e99-bdad-c9ce7ddbd84f"/>
    <ds:schemaRef ds:uri="c77d2c4d-b184-4584-af73-0f34e9ef0a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CB1B75-7C8F-4BDC-8D79-4B5FAF605859}">
  <ds:schemaRefs>
    <ds:schemaRef ds:uri="http://schemas.microsoft.com/office/2006/documentManagement/types"/>
    <ds:schemaRef ds:uri="4d26628e-176c-4e99-bdad-c9ce7ddbd84f"/>
    <ds:schemaRef ds:uri="http://purl.org/dc/elements/1.1/"/>
    <ds:schemaRef ds:uri="http://schemas.microsoft.com/office/infopath/2007/PartnerControls"/>
    <ds:schemaRef ds:uri="c77d2c4d-b184-4584-af73-0f34e9ef0a2f"/>
    <ds:schemaRef ds:uri="http://purl.org/dc/terms/"/>
    <ds:schemaRef ds:uri="http://www.w3.org/XML/1998/namespace"/>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5D2CE320-3AD7-4CC5-9A7C-0B8E0FF6DC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TM10001105[[fn=Crop]]</Template>
  <TotalTime>14437</TotalTime>
  <Words>1185</Words>
  <Application>Microsoft Office PowerPoint</Application>
  <PresentationFormat>Widescreen</PresentationFormat>
  <Paragraphs>156</Paragraphs>
  <Slides>31</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Courier New</vt:lpstr>
      <vt:lpstr>Franklin Gothic Book</vt:lpstr>
      <vt:lpstr>Helvetica</vt:lpstr>
      <vt:lpstr>Wingdings</vt:lpstr>
      <vt:lpstr>Crop</vt:lpstr>
      <vt:lpstr>Creating a CV/Résumé  for Grad School</vt:lpstr>
      <vt:lpstr>Résumé vs CV – What’s the difference?</vt:lpstr>
      <vt:lpstr> A Curriculum Vitae (CV) can be used for:</vt:lpstr>
      <vt:lpstr>When choosing how to organize your document, consider the following:</vt:lpstr>
      <vt:lpstr>Formatting &amp; Style</vt:lpstr>
      <vt:lpstr>What can I include in my CV? </vt:lpstr>
      <vt:lpstr>What can I include in my CV?</vt:lpstr>
      <vt:lpstr>Note:</vt:lpstr>
      <vt:lpstr>Header – what should be included?</vt:lpstr>
      <vt:lpstr>PowerPoint Presentation</vt:lpstr>
      <vt:lpstr>Education</vt:lpstr>
      <vt:lpstr>PowerPoint Presentation</vt:lpstr>
      <vt:lpstr>Research/Professional Interests </vt:lpstr>
      <vt:lpstr>PowerPoint Presentation</vt:lpstr>
      <vt:lpstr>PowerPoint Presentation</vt:lpstr>
      <vt:lpstr>Professional Experience</vt:lpstr>
      <vt:lpstr>PowerPoint Presentation</vt:lpstr>
      <vt:lpstr>PowerPoint Presentation</vt:lpstr>
      <vt:lpstr>Teaching experience (in higher education)</vt:lpstr>
      <vt:lpstr>PowerPoint Presentation</vt:lpstr>
      <vt:lpstr>Volunteer Experience</vt:lpstr>
      <vt:lpstr>PowerPoint Presentation</vt:lpstr>
      <vt:lpstr>Other items to include in the CV</vt:lpstr>
      <vt:lpstr>PowerPoint Presentation</vt:lpstr>
      <vt:lpstr>Other items to include in the CV</vt:lpstr>
      <vt:lpstr>PowerPoint Presentation</vt:lpstr>
      <vt:lpstr>PowerPoint Presentation</vt:lpstr>
      <vt:lpstr>Additional Tips and Advice</vt:lpstr>
      <vt:lpstr>And finally…</vt:lpstr>
      <vt:lpstr>Where can I receive help with my CV?</vt:lpstr>
      <vt:lpstr>Contact  GSRC@csulb.edu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Acing the Academic Presentation</dc:title>
  <dc:creator>GSRC</dc:creator>
  <cp:lastModifiedBy>Sara Castro</cp:lastModifiedBy>
  <cp:revision>260</cp:revision>
  <cp:lastPrinted>2019-02-12T19:14:45Z</cp:lastPrinted>
  <dcterms:created xsi:type="dcterms:W3CDTF">2019-02-01T00:18:19Z</dcterms:created>
  <dcterms:modified xsi:type="dcterms:W3CDTF">2021-03-04T20:31:16Z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0x010100197C862F3BCC104BBAED8C7ECE2D5822</vt:lpwstr>
  </property>
</Properties>
</file>