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61" r:id="rId5"/>
    <p:sldId id="263" r:id="rId6"/>
    <p:sldId id="264" r:id="rId7"/>
    <p:sldId id="267" r:id="rId8"/>
    <p:sldId id="277" r:id="rId9"/>
    <p:sldId id="278" r:id="rId10"/>
    <p:sldId id="257" r:id="rId11"/>
    <p:sldId id="268" r:id="rId12"/>
    <p:sldId id="265" r:id="rId13"/>
    <p:sldId id="266" r:id="rId14"/>
    <p:sldId id="269" r:id="rId15"/>
    <p:sldId id="270" r:id="rId16"/>
    <p:sldId id="271" r:id="rId17"/>
    <p:sldId id="272" r:id="rId18"/>
    <p:sldId id="273" r:id="rId19"/>
    <p:sldId id="274" r:id="rId20"/>
    <p:sldId id="275" r:id="rId21"/>
    <p:sldId id="276" r:id="rId22"/>
    <p:sldId id="279" r:id="rId23"/>
    <p:sldId id="280" r:id="rId24"/>
    <p:sldId id="281" r:id="rId25"/>
    <p:sldId id="282"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F414CA4-3D83-40F7-A2B9-36622368A415}" type="datetimeFigureOut">
              <a:rPr lang="en-US" smtClean="0"/>
              <a:t>4/12/2022</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40F7B03E-F394-4B98-A8C1-73C62AD2FDB0}"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16057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414CA4-3D83-40F7-A2B9-36622368A415}" type="datetimeFigureOut">
              <a:rPr lang="en-US" smtClean="0"/>
              <a:t>4/12/2022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7B03E-F394-4B98-A8C1-73C62AD2FDB0}"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35731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414CA4-3D83-40F7-A2B9-36622368A415}" type="datetimeFigureOut">
              <a:rPr lang="en-US" smtClean="0"/>
              <a:t>4/12/2022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7B03E-F394-4B98-A8C1-73C62AD2FDB0}"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00918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F414CA4-3D83-40F7-A2B9-36622368A415}" type="datetimeFigureOut">
              <a:rPr lang="en-US" smtClean="0"/>
              <a:t>4/12/2022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F7B03E-F394-4B98-A8C1-73C62AD2FDB0}"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4939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414CA4-3D83-40F7-A2B9-36622368A415}" type="datetimeFigureOut">
              <a:rPr lang="en-US" smtClean="0"/>
              <a:t>4/12/2022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F7B03E-F394-4B98-A8C1-73C62AD2FDB0}"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23597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414CA4-3D83-40F7-A2B9-36622368A415}" type="datetimeFigureOut">
              <a:rPr lang="en-US" smtClean="0"/>
              <a:t>4/12/2022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F7B03E-F394-4B98-A8C1-73C62AD2FDB0}"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42541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414CA4-3D83-40F7-A2B9-36622368A415}" type="datetimeFigureOut">
              <a:rPr lang="en-US" smtClean="0"/>
              <a:t>4/12/2022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F7B03E-F394-4B98-A8C1-73C62AD2FDB0}" type="slidenum">
              <a:rPr lang="en-US" smtClean="0"/>
              <a:t>‹#›</a:t>
            </a:fld>
            <a:endParaRPr lang="en-US"/>
          </a:p>
        </p:txBody>
      </p:sp>
    </p:spTree>
    <p:extLst>
      <p:ext uri="{BB962C8B-B14F-4D97-AF65-F5344CB8AC3E}">
        <p14:creationId xmlns:p14="http://schemas.microsoft.com/office/powerpoint/2010/main" val="894332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414CA4-3D83-40F7-A2B9-36622368A415}" type="datetimeFigureOut">
              <a:rPr lang="en-US" smtClean="0"/>
              <a:t>4/12/2022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F7B03E-F394-4B98-A8C1-73C62AD2FDB0}"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25633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F414CA4-3D83-40F7-A2B9-36622368A415}" type="datetimeFigureOut">
              <a:rPr lang="en-US" smtClean="0"/>
              <a:t>4/12/2022</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40F7B03E-F394-4B98-A8C1-73C62AD2FDB0}"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02462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414CA4-3D83-40F7-A2B9-36622368A415}" type="datetimeFigureOut">
              <a:rPr lang="en-US" smtClean="0"/>
              <a:t>4/12/2022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7B03E-F394-4B98-A8C1-73C62AD2FDB0}"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721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414CA4-3D83-40F7-A2B9-36622368A415}" type="datetimeFigureOut">
              <a:rPr lang="en-US" smtClean="0"/>
              <a:t>4/12/2022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7B03E-F394-4B98-A8C1-73C62AD2FDB0}"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71446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F414CA4-3D83-40F7-A2B9-36622368A415}" type="datetimeFigureOut">
              <a:rPr lang="en-US" smtClean="0"/>
              <a:t>4/12/2022</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40F7B03E-F394-4B98-A8C1-73C62AD2FDB0}"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24272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jimpryor.net/teaching/guidelines/writing.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93514-CB30-4878-BDCA-D3BC572B1BD9}"/>
              </a:ext>
            </a:extLst>
          </p:cNvPr>
          <p:cNvSpPr>
            <a:spLocks noGrp="1"/>
          </p:cNvSpPr>
          <p:nvPr>
            <p:ph type="ctrTitle"/>
          </p:nvPr>
        </p:nvSpPr>
        <p:spPr/>
        <p:txBody>
          <a:bodyPr/>
          <a:lstStyle/>
          <a:p>
            <a:r>
              <a:rPr lang="en-US" dirty="0"/>
              <a:t>Arguments </a:t>
            </a:r>
          </a:p>
        </p:txBody>
      </p:sp>
      <p:sp>
        <p:nvSpPr>
          <p:cNvPr id="3" name="Subtitle 2">
            <a:extLst>
              <a:ext uri="{FF2B5EF4-FFF2-40B4-BE49-F238E27FC236}">
                <a16:creationId xmlns:a16="http://schemas.microsoft.com/office/drawing/2014/main" id="{B01E4F91-693A-496A-912B-6506993A5023}"/>
              </a:ext>
            </a:extLst>
          </p:cNvPr>
          <p:cNvSpPr>
            <a:spLocks noGrp="1"/>
          </p:cNvSpPr>
          <p:nvPr>
            <p:ph type="subTitle" idx="1"/>
          </p:nvPr>
        </p:nvSpPr>
        <p:spPr>
          <a:xfrm>
            <a:off x="2417780" y="3531204"/>
            <a:ext cx="8637072" cy="1474905"/>
          </a:xfrm>
        </p:spPr>
        <p:txBody>
          <a:bodyPr>
            <a:normAutofit/>
          </a:bodyPr>
          <a:lstStyle/>
          <a:p>
            <a:r>
              <a:rPr lang="en-US" b="1" dirty="0"/>
              <a:t>Omar Hussein</a:t>
            </a:r>
          </a:p>
          <a:p>
            <a:r>
              <a:rPr lang="en-US" b="1" dirty="0"/>
              <a:t>Graduate Writing specialist </a:t>
            </a:r>
          </a:p>
          <a:p>
            <a:r>
              <a:rPr lang="en-US" b="1" dirty="0"/>
              <a:t>The CSULB graduate Center</a:t>
            </a:r>
          </a:p>
        </p:txBody>
      </p:sp>
    </p:spTree>
    <p:extLst>
      <p:ext uri="{BB962C8B-B14F-4D97-AF65-F5344CB8AC3E}">
        <p14:creationId xmlns:p14="http://schemas.microsoft.com/office/powerpoint/2010/main" val="4269893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p:txBody>
          <a:bodyPr/>
          <a:lstStyle/>
          <a:p>
            <a:br>
              <a:rPr lang="en-US" dirty="0"/>
            </a:br>
            <a:r>
              <a:rPr lang="en-US" dirty="0"/>
              <a:t>Preliminaries</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2015732"/>
            <a:ext cx="10578234" cy="4037749"/>
          </a:xfrm>
        </p:spPr>
        <p:txBody>
          <a:bodyPr>
            <a:normAutofit fontScale="92500" lnSpcReduction="10000"/>
          </a:bodyPr>
          <a:lstStyle/>
          <a:p>
            <a:pPr marL="0" indent="0">
              <a:buNone/>
            </a:pPr>
            <a:r>
              <a:rPr lang="en-US" dirty="0"/>
              <a:t>“Once you’ve accumulated a stack of notes, photocopies, and summaries, don’t keep piling them up until they spill off your desk (or you lose track of them on your hard drive). It’s time to impose some order on what you’ve found. The risk, however, is that you just group your data under obvious headings, arrange them into some arbitrary sequence, and start writing</a:t>
            </a:r>
            <a:r>
              <a:rPr lang="en-US" b="1" dirty="0"/>
              <a:t>. </a:t>
            </a:r>
            <a:r>
              <a:rPr lang="en-US" dirty="0"/>
              <a:t>Do that and you’re likely to end up with a </a:t>
            </a:r>
            <a:r>
              <a:rPr lang="en-US" b="1" dirty="0"/>
              <a:t>data dump </a:t>
            </a:r>
            <a:r>
              <a:rPr lang="en-US" dirty="0"/>
              <a:t>that says little more than ‘Here are some facts about my topic.’ You need a more powerful principle of organization, one based not on your data but on the solution to your problem and the logic of its support. That support takes the form of a </a:t>
            </a:r>
            <a:r>
              <a:rPr lang="en-US" b="1" dirty="0"/>
              <a:t>research argument</a:t>
            </a:r>
            <a:r>
              <a:rPr lang="en-US" dirty="0"/>
              <a:t>.”</a:t>
            </a:r>
          </a:p>
          <a:p>
            <a:pPr marL="0" indent="0">
              <a:buNone/>
            </a:pPr>
            <a:r>
              <a:rPr lang="en-US" dirty="0"/>
              <a:t>—Booth, </a:t>
            </a:r>
            <a:r>
              <a:rPr lang="en-US" dirty="0" err="1"/>
              <a:t>Colomb</a:t>
            </a:r>
            <a:r>
              <a:rPr lang="en-US" dirty="0"/>
              <a:t>, &amp;Williams (2008), </a:t>
            </a:r>
            <a:r>
              <a:rPr lang="en-US" i="1" dirty="0"/>
              <a:t>The Craft of Research, </a:t>
            </a:r>
            <a:r>
              <a:rPr lang="en-US" dirty="0"/>
              <a:t>3</a:t>
            </a:r>
            <a:r>
              <a:rPr lang="en-US" baseline="30000" dirty="0"/>
              <a:t>rd</a:t>
            </a:r>
            <a:r>
              <a:rPr lang="en-US" dirty="0"/>
              <a:t> ed. </a:t>
            </a:r>
          </a:p>
          <a:p>
            <a:pPr marL="0" indent="0">
              <a:buNone/>
            </a:pPr>
            <a:endParaRPr lang="en-US" dirty="0"/>
          </a:p>
          <a:p>
            <a:pPr marL="0" indent="0">
              <a:buNone/>
            </a:pPr>
            <a:r>
              <a:rPr lang="en-US" dirty="0"/>
              <a:t>The following slides borrow and steal shamelessly from </a:t>
            </a:r>
            <a:r>
              <a:rPr lang="en-US" i="1" dirty="0"/>
              <a:t>The Craft of Research </a:t>
            </a:r>
            <a:r>
              <a:rPr lang="en-US" dirty="0"/>
              <a:t>and other related works by Joseph Williams and company. I note the sources (as I’m doing here) but I don’t always use proper citation.</a:t>
            </a:r>
          </a:p>
        </p:txBody>
      </p:sp>
    </p:spTree>
    <p:extLst>
      <p:ext uri="{BB962C8B-B14F-4D97-AF65-F5344CB8AC3E}">
        <p14:creationId xmlns:p14="http://schemas.microsoft.com/office/powerpoint/2010/main" val="3894995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p:txBody>
          <a:bodyPr/>
          <a:lstStyle/>
          <a:p>
            <a:br>
              <a:rPr lang="en-US" dirty="0"/>
            </a:br>
            <a:r>
              <a:rPr lang="en-US" dirty="0"/>
              <a:t>Preliminaries  </a:t>
            </a:r>
            <a:r>
              <a:rPr lang="en-US" sz="1800" dirty="0"/>
              <a:t>(continued)</a:t>
            </a:r>
            <a:endParaRPr lang="en-US" dirty="0"/>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p:txBody>
          <a:bodyPr>
            <a:normAutofit/>
          </a:bodyPr>
          <a:lstStyle/>
          <a:p>
            <a:r>
              <a:rPr lang="en-US" dirty="0"/>
              <a:t>Arguments are meant to convince readers. They answer the question “Why should I believe that?”</a:t>
            </a:r>
          </a:p>
          <a:p>
            <a:endParaRPr lang="en-US" dirty="0"/>
          </a:p>
          <a:p>
            <a:r>
              <a:rPr lang="en-US" dirty="0"/>
              <a:t>Experienced writers may plan the argument and the paper draft at the same time. </a:t>
            </a:r>
          </a:p>
          <a:p>
            <a:endParaRPr lang="en-US" dirty="0"/>
          </a:p>
          <a:p>
            <a:r>
              <a:rPr lang="en-US" dirty="0"/>
              <a:t>Beginners, or anyone struggling with arguments, might need to first plan the argument, then plan (and draft) the paper.</a:t>
            </a:r>
          </a:p>
        </p:txBody>
      </p:sp>
    </p:spTree>
    <p:extLst>
      <p:ext uri="{BB962C8B-B14F-4D97-AF65-F5344CB8AC3E}">
        <p14:creationId xmlns:p14="http://schemas.microsoft.com/office/powerpoint/2010/main" val="3994866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25314-ACE3-4A6C-ACC8-B32E0DCBEA56}"/>
              </a:ext>
            </a:extLst>
          </p:cNvPr>
          <p:cNvSpPr>
            <a:spLocks noGrp="1"/>
          </p:cNvSpPr>
          <p:nvPr>
            <p:ph type="title"/>
          </p:nvPr>
        </p:nvSpPr>
        <p:spPr/>
        <p:txBody>
          <a:bodyPr/>
          <a:lstStyle/>
          <a:p>
            <a:r>
              <a:rPr lang="en-US" dirty="0"/>
              <a:t>Arguments: Thinking about the reader</a:t>
            </a:r>
          </a:p>
        </p:txBody>
      </p:sp>
      <p:sp>
        <p:nvSpPr>
          <p:cNvPr id="3" name="Content Placeholder 2">
            <a:extLst>
              <a:ext uri="{FF2B5EF4-FFF2-40B4-BE49-F238E27FC236}">
                <a16:creationId xmlns:a16="http://schemas.microsoft.com/office/drawing/2014/main" id="{322A0187-62DC-4C02-B5DA-78A5BAEAD0B2}"/>
              </a:ext>
            </a:extLst>
          </p:cNvPr>
          <p:cNvSpPr>
            <a:spLocks noGrp="1"/>
          </p:cNvSpPr>
          <p:nvPr>
            <p:ph idx="1"/>
          </p:nvPr>
        </p:nvSpPr>
        <p:spPr/>
        <p:txBody>
          <a:bodyPr>
            <a:normAutofit lnSpcReduction="10000"/>
          </a:bodyPr>
          <a:lstStyle/>
          <a:p>
            <a:r>
              <a:rPr lang="en-US" dirty="0"/>
              <a:t>For any piece of writing, you should always be thinking about the reader. </a:t>
            </a:r>
          </a:p>
          <a:p>
            <a:pPr lvl="1"/>
            <a:r>
              <a:rPr lang="en-US" dirty="0"/>
              <a:t>Who is the reader?</a:t>
            </a:r>
          </a:p>
          <a:p>
            <a:pPr lvl="1"/>
            <a:r>
              <a:rPr lang="en-US" dirty="0"/>
              <a:t>What does the reader want to know? (i.e., why is the reader reading my paper)</a:t>
            </a:r>
          </a:p>
          <a:p>
            <a:r>
              <a:rPr lang="en-US" dirty="0"/>
              <a:t>Don’t think of the reader as your professor (even if your professor is the only person who’s actually going to read the paper). </a:t>
            </a:r>
            <a:r>
              <a:rPr lang="en-US" b="1" dirty="0"/>
              <a:t>Thinking this way is a mistake.</a:t>
            </a:r>
          </a:p>
          <a:p>
            <a:r>
              <a:rPr lang="en-US" dirty="0"/>
              <a:t>Instead, picture an idealized or imaginary reader. For college and grad school, a good imaginary reader might be a classmate of yours (a peer) who shares with you a knowledge of the basic ideas of the field but doesn’t know anything about your specific paper topic. </a:t>
            </a:r>
          </a:p>
        </p:txBody>
      </p:sp>
    </p:spTree>
    <p:extLst>
      <p:ext uri="{BB962C8B-B14F-4D97-AF65-F5344CB8AC3E}">
        <p14:creationId xmlns:p14="http://schemas.microsoft.com/office/powerpoint/2010/main" val="1870965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25314-ACE3-4A6C-ACC8-B32E0DCBEA56}"/>
              </a:ext>
            </a:extLst>
          </p:cNvPr>
          <p:cNvSpPr>
            <a:spLocks noGrp="1"/>
          </p:cNvSpPr>
          <p:nvPr>
            <p:ph type="title"/>
          </p:nvPr>
        </p:nvSpPr>
        <p:spPr/>
        <p:txBody>
          <a:bodyPr/>
          <a:lstStyle/>
          <a:p>
            <a:r>
              <a:rPr lang="en-US" dirty="0"/>
              <a:t>Arguments: Thinking about the reader </a:t>
            </a:r>
            <a:r>
              <a:rPr lang="en-US" sz="1800" dirty="0"/>
              <a:t>(continued)</a:t>
            </a:r>
            <a:endParaRPr lang="en-US" dirty="0"/>
          </a:p>
        </p:txBody>
      </p:sp>
      <p:sp>
        <p:nvSpPr>
          <p:cNvPr id="3" name="Content Placeholder 2">
            <a:extLst>
              <a:ext uri="{FF2B5EF4-FFF2-40B4-BE49-F238E27FC236}">
                <a16:creationId xmlns:a16="http://schemas.microsoft.com/office/drawing/2014/main" id="{322A0187-62DC-4C02-B5DA-78A5BAEAD0B2}"/>
              </a:ext>
            </a:extLst>
          </p:cNvPr>
          <p:cNvSpPr>
            <a:spLocks noGrp="1"/>
          </p:cNvSpPr>
          <p:nvPr>
            <p:ph idx="1"/>
          </p:nvPr>
        </p:nvSpPr>
        <p:spPr>
          <a:xfrm>
            <a:off x="1451579" y="2015732"/>
            <a:ext cx="9949060" cy="3722338"/>
          </a:xfrm>
        </p:spPr>
        <p:txBody>
          <a:bodyPr>
            <a:normAutofit lnSpcReduction="10000"/>
          </a:bodyPr>
          <a:lstStyle/>
          <a:p>
            <a:r>
              <a:rPr lang="en-US" dirty="0"/>
              <a:t>Another (related) way of thinking about the imaginary reader (from the philosopher Jim Pryor):</a:t>
            </a:r>
          </a:p>
          <a:p>
            <a:pPr marL="457200" lvl="1" indent="0">
              <a:buNone/>
            </a:pPr>
            <a:r>
              <a:rPr lang="en-US" dirty="0">
                <a:effectLst/>
                <a:latin typeface="Segoe UI" panose="020B0502040204020203" pitchFamily="34" charset="0"/>
                <a:ea typeface="Times New Roman" panose="02020603050405020304" pitchFamily="18" charset="0"/>
                <a:cs typeface="Times New Roman" panose="02020603050405020304" pitchFamily="18" charset="0"/>
              </a:rPr>
              <a:t>“Pretend that your reader is </a:t>
            </a:r>
            <a:r>
              <a:rPr lang="en-US" i="1" dirty="0">
                <a:effectLst/>
                <a:latin typeface="Segoe UI" panose="020B0502040204020203" pitchFamily="34" charset="0"/>
                <a:ea typeface="Times New Roman" panose="02020603050405020304" pitchFamily="18" charset="0"/>
                <a:cs typeface="Times New Roman" panose="02020603050405020304" pitchFamily="18" charset="0"/>
              </a:rPr>
              <a:t>lazy, stupid,</a:t>
            </a:r>
            <a:r>
              <a:rPr lang="en-US" dirty="0">
                <a:effectLst/>
                <a:latin typeface="Segoe UI" panose="020B0502040204020203" pitchFamily="34" charset="0"/>
                <a:ea typeface="Times New Roman" panose="02020603050405020304" pitchFamily="18" charset="0"/>
                <a:cs typeface="Times New Roman" panose="02020603050405020304" pitchFamily="18" charset="0"/>
              </a:rPr>
              <a:t> and </a:t>
            </a:r>
            <a:r>
              <a:rPr lang="en-US" i="1" dirty="0">
                <a:effectLst/>
                <a:latin typeface="Segoe UI" panose="020B0502040204020203" pitchFamily="34" charset="0"/>
                <a:ea typeface="Times New Roman" panose="02020603050405020304" pitchFamily="18" charset="0"/>
                <a:cs typeface="Times New Roman" panose="02020603050405020304" pitchFamily="18" charset="0"/>
              </a:rPr>
              <a:t>mean.</a:t>
            </a:r>
            <a:r>
              <a:rPr lang="en-US" dirty="0">
                <a:effectLst/>
                <a:latin typeface="Segoe UI" panose="020B0502040204020203" pitchFamily="34" charset="0"/>
                <a:ea typeface="Times New Roman" panose="02020603050405020304" pitchFamily="18" charset="0"/>
                <a:cs typeface="Times New Roman" panose="02020603050405020304" pitchFamily="18" charset="0"/>
              </a:rPr>
              <a:t> He's </a:t>
            </a:r>
            <a:r>
              <a:rPr lang="en-US" i="1" dirty="0">
                <a:effectLst/>
                <a:latin typeface="Segoe UI" panose="020B0502040204020203" pitchFamily="34" charset="0"/>
                <a:ea typeface="Times New Roman" panose="02020603050405020304" pitchFamily="18" charset="0"/>
                <a:cs typeface="Times New Roman" panose="02020603050405020304" pitchFamily="18" charset="0"/>
              </a:rPr>
              <a:t>lazy</a:t>
            </a:r>
            <a:r>
              <a:rPr lang="en-US" dirty="0">
                <a:effectLst/>
                <a:latin typeface="Segoe UI" panose="020B0502040204020203" pitchFamily="34" charset="0"/>
                <a:ea typeface="Times New Roman" panose="02020603050405020304" pitchFamily="18" charset="0"/>
                <a:cs typeface="Times New Roman" panose="02020603050405020304" pitchFamily="18" charset="0"/>
              </a:rPr>
              <a:t> in that he doesn't want to figure out what your convoluted sentences are supposed to mean, and he doesn't want to figure out what your argument is, if it's not already obvious. He's </a:t>
            </a:r>
            <a:r>
              <a:rPr lang="en-US" i="1" dirty="0">
                <a:effectLst/>
                <a:latin typeface="Segoe UI" panose="020B0502040204020203" pitchFamily="34" charset="0"/>
                <a:ea typeface="Times New Roman" panose="02020603050405020304" pitchFamily="18" charset="0"/>
                <a:cs typeface="Times New Roman" panose="02020603050405020304" pitchFamily="18" charset="0"/>
              </a:rPr>
              <a:t>stupid,</a:t>
            </a:r>
            <a:r>
              <a:rPr lang="en-US" dirty="0">
                <a:effectLst/>
                <a:latin typeface="Segoe UI" panose="020B0502040204020203" pitchFamily="34" charset="0"/>
                <a:ea typeface="Times New Roman" panose="02020603050405020304" pitchFamily="18" charset="0"/>
                <a:cs typeface="Times New Roman" panose="02020603050405020304" pitchFamily="18" charset="0"/>
              </a:rPr>
              <a:t> so you have to explain everything you say to him in simple, bite-sized pieces. And he's </a:t>
            </a:r>
            <a:r>
              <a:rPr lang="en-US" i="1" dirty="0">
                <a:effectLst/>
                <a:latin typeface="Segoe UI" panose="020B0502040204020203" pitchFamily="34" charset="0"/>
                <a:ea typeface="Times New Roman" panose="02020603050405020304" pitchFamily="18" charset="0"/>
                <a:cs typeface="Times New Roman" panose="02020603050405020304" pitchFamily="18" charset="0"/>
              </a:rPr>
              <a:t>mean,</a:t>
            </a:r>
            <a:r>
              <a:rPr lang="en-US" dirty="0">
                <a:effectLst/>
                <a:latin typeface="Segoe UI" panose="020B0502040204020203" pitchFamily="34" charset="0"/>
                <a:ea typeface="Times New Roman" panose="02020603050405020304" pitchFamily="18" charset="0"/>
                <a:cs typeface="Times New Roman" panose="02020603050405020304" pitchFamily="18" charset="0"/>
              </a:rPr>
              <a:t> so he's not going to read your paper charitably. (For example, if something you say admits of more than one interpretation, he's going to assume you meant the less plausible thing.)" </a:t>
            </a:r>
          </a:p>
          <a:p>
            <a:pPr marL="457200" lvl="1" indent="0">
              <a:buNone/>
            </a:pPr>
            <a:endParaRPr lang="en-US" dirty="0">
              <a:latin typeface="Segoe UI" panose="020B0502040204020203" pitchFamily="34" charset="0"/>
              <a:ea typeface="Times New Roman" panose="02020603050405020304" pitchFamily="18" charset="0"/>
              <a:cs typeface="Times New Roman" panose="02020603050405020304" pitchFamily="18" charset="0"/>
              <a:hlinkClick r:id="rId2"/>
            </a:endParaRPr>
          </a:p>
          <a:p>
            <a:pPr marL="457200" lvl="1" indent="0">
              <a:buNone/>
            </a:pPr>
            <a:r>
              <a:rPr lang="en-US" dirty="0">
                <a:latin typeface="Segoe UI" panose="020B0502040204020203" pitchFamily="34" charset="0"/>
                <a:ea typeface="Times New Roman" panose="02020603050405020304" pitchFamily="18" charset="0"/>
                <a:cs typeface="Times New Roman" panose="02020603050405020304" pitchFamily="18" charset="0"/>
                <a:hlinkClick r:id="rId2"/>
              </a:rPr>
              <a:t>Source</a:t>
            </a:r>
            <a:r>
              <a:rPr lang="en-US" dirty="0">
                <a:latin typeface="Segoe UI" panose="020B0502040204020203" pitchFamily="34" charset="0"/>
                <a:ea typeface="Times New Roman" panose="02020603050405020304" pitchFamily="18" charset="0"/>
                <a:cs typeface="Times New Roman" panose="02020603050405020304" pitchFamily="18" charset="0"/>
              </a:rPr>
              <a:t> </a:t>
            </a:r>
            <a:r>
              <a:rPr lang="en-US" dirty="0">
                <a:effectLst/>
                <a:latin typeface="Segoe UI" panose="020B0502040204020203" pitchFamily="34" charset="0"/>
                <a:ea typeface="Times New Roman" panose="02020603050405020304" pitchFamily="18" charset="0"/>
                <a:cs typeface="Times New Roman" panose="02020603050405020304" pitchFamily="18" charset="0"/>
              </a:rPr>
              <a:t>(Pryor’s page is on philosophical writing, but that quote is relevant to academic writing in general).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95152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13724-A4E5-4247-9C2A-B748DFB962B8}"/>
              </a:ext>
            </a:extLst>
          </p:cNvPr>
          <p:cNvSpPr>
            <a:spLocks noGrp="1"/>
          </p:cNvSpPr>
          <p:nvPr>
            <p:ph type="title"/>
          </p:nvPr>
        </p:nvSpPr>
        <p:spPr/>
        <p:txBody>
          <a:bodyPr/>
          <a:lstStyle/>
          <a:p>
            <a:r>
              <a:rPr lang="en-US" dirty="0"/>
              <a:t>Planning your argument: Questions to ask yourself</a:t>
            </a:r>
          </a:p>
        </p:txBody>
      </p:sp>
      <p:sp>
        <p:nvSpPr>
          <p:cNvPr id="3" name="Content Placeholder 2">
            <a:extLst>
              <a:ext uri="{FF2B5EF4-FFF2-40B4-BE49-F238E27FC236}">
                <a16:creationId xmlns:a16="http://schemas.microsoft.com/office/drawing/2014/main" id="{CD6973B8-0E86-42C4-AE2D-57A3E7B0EED1}"/>
              </a:ext>
            </a:extLst>
          </p:cNvPr>
          <p:cNvSpPr>
            <a:spLocks noGrp="1"/>
          </p:cNvSpPr>
          <p:nvPr>
            <p:ph idx="1"/>
          </p:nvPr>
        </p:nvSpPr>
        <p:spPr>
          <a:xfrm>
            <a:off x="1543858" y="2217068"/>
            <a:ext cx="9603275" cy="3450613"/>
          </a:xfrm>
        </p:spPr>
        <p:txBody>
          <a:bodyPr/>
          <a:lstStyle/>
          <a:p>
            <a:r>
              <a:rPr lang="en-US" dirty="0"/>
              <a:t>What am I </a:t>
            </a:r>
            <a:r>
              <a:rPr lang="en-US" b="1" dirty="0"/>
              <a:t>claiming</a:t>
            </a:r>
            <a:r>
              <a:rPr lang="en-US" dirty="0"/>
              <a:t>?</a:t>
            </a:r>
          </a:p>
          <a:p>
            <a:r>
              <a:rPr lang="en-US" dirty="0"/>
              <a:t>What </a:t>
            </a:r>
            <a:r>
              <a:rPr lang="en-US" b="1" dirty="0"/>
              <a:t>reason(s)</a:t>
            </a:r>
            <a:r>
              <a:rPr lang="en-US" dirty="0"/>
              <a:t> do I have for believing my claim(s)?</a:t>
            </a:r>
          </a:p>
          <a:p>
            <a:r>
              <a:rPr lang="en-US" dirty="0"/>
              <a:t>What </a:t>
            </a:r>
            <a:r>
              <a:rPr lang="en-US" b="1" dirty="0"/>
              <a:t>evidence </a:t>
            </a:r>
            <a:r>
              <a:rPr lang="en-US" dirty="0"/>
              <a:t>supports those reasons? </a:t>
            </a:r>
          </a:p>
          <a:p>
            <a:r>
              <a:rPr lang="en-US" dirty="0"/>
              <a:t>Do I </a:t>
            </a:r>
            <a:r>
              <a:rPr lang="en-US" b="1" dirty="0"/>
              <a:t>acknowledge</a:t>
            </a:r>
            <a:r>
              <a:rPr lang="en-US" dirty="0"/>
              <a:t> and </a:t>
            </a:r>
            <a:r>
              <a:rPr lang="en-US" b="1" dirty="0"/>
              <a:t>respond</a:t>
            </a:r>
            <a:r>
              <a:rPr lang="en-US" dirty="0"/>
              <a:t> to possible objections? </a:t>
            </a:r>
          </a:p>
          <a:p>
            <a:r>
              <a:rPr lang="en-US" dirty="0"/>
              <a:t>What principle (</a:t>
            </a:r>
            <a:r>
              <a:rPr lang="en-US" b="1" dirty="0"/>
              <a:t>warrant</a:t>
            </a:r>
            <a:r>
              <a:rPr lang="en-US" dirty="0"/>
              <a:t>) makes my reason(s) and evidence relevant to my claim(s)?</a:t>
            </a:r>
          </a:p>
        </p:txBody>
      </p:sp>
    </p:spTree>
    <p:extLst>
      <p:ext uri="{BB962C8B-B14F-4D97-AF65-F5344CB8AC3E}">
        <p14:creationId xmlns:p14="http://schemas.microsoft.com/office/powerpoint/2010/main" val="474182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13724-A4E5-4247-9C2A-B748DFB962B8}"/>
              </a:ext>
            </a:extLst>
          </p:cNvPr>
          <p:cNvSpPr>
            <a:spLocks noGrp="1"/>
          </p:cNvSpPr>
          <p:nvPr>
            <p:ph type="title"/>
          </p:nvPr>
        </p:nvSpPr>
        <p:spPr/>
        <p:txBody>
          <a:bodyPr/>
          <a:lstStyle/>
          <a:p>
            <a:r>
              <a:rPr lang="en-US" dirty="0"/>
              <a:t>Claims + Reasons</a:t>
            </a:r>
          </a:p>
        </p:txBody>
      </p:sp>
      <p:sp>
        <p:nvSpPr>
          <p:cNvPr id="5" name="Content Placeholder 4">
            <a:extLst>
              <a:ext uri="{FF2B5EF4-FFF2-40B4-BE49-F238E27FC236}">
                <a16:creationId xmlns:a16="http://schemas.microsoft.com/office/drawing/2014/main" id="{B7FBF0DE-860A-4790-984F-ADEC0F03D433}"/>
              </a:ext>
            </a:extLst>
          </p:cNvPr>
          <p:cNvSpPr>
            <a:spLocks noGrp="1"/>
          </p:cNvSpPr>
          <p:nvPr>
            <p:ph idx="1"/>
          </p:nvPr>
        </p:nvSpPr>
        <p:spPr>
          <a:xfrm>
            <a:off x="1451579" y="2015732"/>
            <a:ext cx="10519511" cy="3797839"/>
          </a:xfrm>
        </p:spPr>
        <p:txBody>
          <a:bodyPr>
            <a:normAutofit/>
          </a:bodyPr>
          <a:lstStyle/>
          <a:p>
            <a:pPr marL="0" indent="0">
              <a:buNone/>
            </a:pPr>
            <a:r>
              <a:rPr lang="en-US" b="1" dirty="0"/>
              <a:t>Claims are based on reasons </a:t>
            </a:r>
          </a:p>
          <a:p>
            <a:r>
              <a:rPr lang="en-US" dirty="0"/>
              <a:t>The emancipation of Russian peasants was an empty gesture </a:t>
            </a:r>
            <a:r>
              <a:rPr lang="en-US" b="1" dirty="0"/>
              <a:t>(claim) </a:t>
            </a:r>
            <a:r>
              <a:rPr lang="en-US" dirty="0"/>
              <a:t>because it did not improve the material quality of their daily lives. </a:t>
            </a:r>
            <a:r>
              <a:rPr lang="en-US" b="1" dirty="0"/>
              <a:t>(reason)</a:t>
            </a:r>
          </a:p>
          <a:p>
            <a:pPr marL="0" indent="0">
              <a:buNone/>
            </a:pPr>
            <a:endParaRPr lang="en-US" b="1" dirty="0"/>
          </a:p>
          <a:p>
            <a:r>
              <a:rPr lang="en-US" dirty="0"/>
              <a:t>TV violence can have harmful psychological effects on children </a:t>
            </a:r>
            <a:r>
              <a:rPr lang="en-US" b="1" dirty="0"/>
              <a:t>(claim) </a:t>
            </a:r>
            <a:r>
              <a:rPr lang="en-US" dirty="0"/>
              <a:t>because their constant exposure to violent images makes them think that violence is natural. </a:t>
            </a:r>
            <a:r>
              <a:rPr lang="en-US" b="1" dirty="0"/>
              <a:t>(reason)</a:t>
            </a:r>
          </a:p>
          <a:p>
            <a:pPr marL="0" indent="0">
              <a:buNone/>
            </a:pPr>
            <a:endParaRPr lang="en-US" b="1" dirty="0"/>
          </a:p>
          <a:p>
            <a:pPr marL="0" indent="0">
              <a:buNone/>
            </a:pPr>
            <a:r>
              <a:rPr lang="en-US" b="1" dirty="0"/>
              <a:t>These reasons, in turn, are supported by evidence.</a:t>
            </a:r>
          </a:p>
        </p:txBody>
      </p:sp>
    </p:spTree>
    <p:extLst>
      <p:ext uri="{BB962C8B-B14F-4D97-AF65-F5344CB8AC3E}">
        <p14:creationId xmlns:p14="http://schemas.microsoft.com/office/powerpoint/2010/main" val="446750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13724-A4E5-4247-9C2A-B748DFB962B8}"/>
              </a:ext>
            </a:extLst>
          </p:cNvPr>
          <p:cNvSpPr>
            <a:spLocks noGrp="1"/>
          </p:cNvSpPr>
          <p:nvPr>
            <p:ph type="title"/>
          </p:nvPr>
        </p:nvSpPr>
        <p:spPr/>
        <p:txBody>
          <a:bodyPr/>
          <a:lstStyle/>
          <a:p>
            <a:r>
              <a:rPr lang="en-US" dirty="0"/>
              <a:t>Claims + Reasons: Practice</a:t>
            </a:r>
          </a:p>
        </p:txBody>
      </p:sp>
      <p:sp>
        <p:nvSpPr>
          <p:cNvPr id="5" name="Content Placeholder 4">
            <a:extLst>
              <a:ext uri="{FF2B5EF4-FFF2-40B4-BE49-F238E27FC236}">
                <a16:creationId xmlns:a16="http://schemas.microsoft.com/office/drawing/2014/main" id="{B7FBF0DE-860A-4790-984F-ADEC0F03D433}"/>
              </a:ext>
            </a:extLst>
          </p:cNvPr>
          <p:cNvSpPr>
            <a:spLocks noGrp="1"/>
          </p:cNvSpPr>
          <p:nvPr>
            <p:ph idx="1"/>
          </p:nvPr>
        </p:nvSpPr>
        <p:spPr>
          <a:xfrm>
            <a:off x="1451579" y="2015732"/>
            <a:ext cx="10519511" cy="3797839"/>
          </a:xfrm>
        </p:spPr>
        <p:txBody>
          <a:bodyPr>
            <a:normAutofit/>
          </a:bodyPr>
          <a:lstStyle/>
          <a:p>
            <a:pPr marL="0" indent="0">
              <a:buNone/>
            </a:pPr>
            <a:r>
              <a:rPr lang="en-US" b="1" dirty="0"/>
              <a:t>Which one of these sentences is the (main) claim of the paragraph?</a:t>
            </a:r>
          </a:p>
          <a:p>
            <a:pPr marL="0" indent="0">
              <a:buNone/>
            </a:pPr>
            <a:r>
              <a:rPr lang="en-US" dirty="0"/>
              <a:t>Manufacturers increase profits and sales when they create loyal customers who buy their product once and return to buy it a second time without the need for advertising or a high-powered sales force. Customers become loyal when they are satisfied with the quality of service they get on the product when it breaks down, but more importantly with the product’s intrinsic quality. Therefore, while manufacturers should focus on both service and product quality, they should emphasize product quality. </a:t>
            </a:r>
          </a:p>
          <a:p>
            <a:pPr marL="0" indent="0">
              <a:buNone/>
            </a:pPr>
            <a:endParaRPr lang="en-US" b="1" dirty="0"/>
          </a:p>
          <a:p>
            <a:pPr marL="0" indent="0">
              <a:buNone/>
            </a:pPr>
            <a:r>
              <a:rPr lang="en-US" b="1" dirty="0"/>
              <a:t>Source: </a:t>
            </a:r>
            <a:r>
              <a:rPr lang="en-US" dirty="0" err="1"/>
              <a:t>Wiliams</a:t>
            </a:r>
            <a:r>
              <a:rPr lang="en-US" dirty="0"/>
              <a:t> and </a:t>
            </a:r>
            <a:r>
              <a:rPr lang="en-US" dirty="0" err="1"/>
              <a:t>Colomb</a:t>
            </a:r>
            <a:r>
              <a:rPr lang="en-US" dirty="0"/>
              <a:t> (2003), </a:t>
            </a:r>
            <a:r>
              <a:rPr lang="en-US" i="1" dirty="0"/>
              <a:t>The Craft of Argument </a:t>
            </a:r>
            <a:r>
              <a:rPr lang="en-US" dirty="0"/>
              <a:t>(2</a:t>
            </a:r>
            <a:r>
              <a:rPr lang="en-US" baseline="30000" dirty="0"/>
              <a:t>nd </a:t>
            </a:r>
            <a:r>
              <a:rPr lang="en-US" dirty="0"/>
              <a:t>ed.).</a:t>
            </a:r>
            <a:endParaRPr lang="en-US" b="1" dirty="0"/>
          </a:p>
          <a:p>
            <a:pPr marL="0" indent="0">
              <a:buNone/>
            </a:pPr>
            <a:endParaRPr lang="en-US" b="1" dirty="0"/>
          </a:p>
        </p:txBody>
      </p:sp>
    </p:spTree>
    <p:extLst>
      <p:ext uri="{BB962C8B-B14F-4D97-AF65-F5344CB8AC3E}">
        <p14:creationId xmlns:p14="http://schemas.microsoft.com/office/powerpoint/2010/main" val="2315097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13724-A4E5-4247-9C2A-B748DFB962B8}"/>
              </a:ext>
            </a:extLst>
          </p:cNvPr>
          <p:cNvSpPr>
            <a:spLocks noGrp="1"/>
          </p:cNvSpPr>
          <p:nvPr>
            <p:ph type="title"/>
          </p:nvPr>
        </p:nvSpPr>
        <p:spPr/>
        <p:txBody>
          <a:bodyPr/>
          <a:lstStyle/>
          <a:p>
            <a:r>
              <a:rPr lang="en-US" dirty="0"/>
              <a:t>Claims + Reasons: Practice - answer</a:t>
            </a:r>
          </a:p>
        </p:txBody>
      </p:sp>
      <p:sp>
        <p:nvSpPr>
          <p:cNvPr id="5" name="Content Placeholder 4">
            <a:extLst>
              <a:ext uri="{FF2B5EF4-FFF2-40B4-BE49-F238E27FC236}">
                <a16:creationId xmlns:a16="http://schemas.microsoft.com/office/drawing/2014/main" id="{B7FBF0DE-860A-4790-984F-ADEC0F03D433}"/>
              </a:ext>
            </a:extLst>
          </p:cNvPr>
          <p:cNvSpPr>
            <a:spLocks noGrp="1"/>
          </p:cNvSpPr>
          <p:nvPr>
            <p:ph idx="1"/>
          </p:nvPr>
        </p:nvSpPr>
        <p:spPr>
          <a:xfrm>
            <a:off x="1451579" y="2015732"/>
            <a:ext cx="10519511" cy="3797839"/>
          </a:xfrm>
        </p:spPr>
        <p:txBody>
          <a:bodyPr>
            <a:normAutofit/>
          </a:bodyPr>
          <a:lstStyle/>
          <a:p>
            <a:pPr marL="0" indent="0">
              <a:buNone/>
            </a:pPr>
            <a:r>
              <a:rPr lang="en-US" b="1" dirty="0"/>
              <a:t>Which one of these sentences is </a:t>
            </a:r>
            <a:r>
              <a:rPr lang="en-US" b="1"/>
              <a:t>the (main) claim of the paragraph?</a:t>
            </a:r>
          </a:p>
          <a:p>
            <a:pPr marL="0" indent="0">
              <a:buNone/>
            </a:pPr>
            <a:r>
              <a:rPr lang="en-US"/>
              <a:t>Manufacturers </a:t>
            </a:r>
            <a:r>
              <a:rPr lang="en-US" dirty="0"/>
              <a:t>increase profits and sales when they create loyal customers who buy their product once and return to buy it a second time without the need for advertising or a high-powered sales force. Customers become loyal when they are satisfied with the quality of service they get on the product when it breaks down, but more importantly with the product’s intrinsic quality. </a:t>
            </a:r>
            <a:r>
              <a:rPr lang="en-US" b="1" dirty="0"/>
              <a:t>Therefore, while manufacturers should focus on both service and product quality, they should emphasize product quality. </a:t>
            </a:r>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3893134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13724-A4E5-4247-9C2A-B748DFB962B8}"/>
              </a:ext>
            </a:extLst>
          </p:cNvPr>
          <p:cNvSpPr>
            <a:spLocks noGrp="1"/>
          </p:cNvSpPr>
          <p:nvPr>
            <p:ph type="title"/>
          </p:nvPr>
        </p:nvSpPr>
        <p:spPr/>
        <p:txBody>
          <a:bodyPr/>
          <a:lstStyle/>
          <a:p>
            <a:r>
              <a:rPr lang="en-US" dirty="0"/>
              <a:t>Core of an argument</a:t>
            </a:r>
          </a:p>
        </p:txBody>
      </p:sp>
      <p:sp>
        <p:nvSpPr>
          <p:cNvPr id="5" name="Content Placeholder 4">
            <a:extLst>
              <a:ext uri="{FF2B5EF4-FFF2-40B4-BE49-F238E27FC236}">
                <a16:creationId xmlns:a16="http://schemas.microsoft.com/office/drawing/2014/main" id="{B7FBF0DE-860A-4790-984F-ADEC0F03D433}"/>
              </a:ext>
            </a:extLst>
          </p:cNvPr>
          <p:cNvSpPr>
            <a:spLocks noGrp="1"/>
          </p:cNvSpPr>
          <p:nvPr>
            <p:ph idx="1"/>
          </p:nvPr>
        </p:nvSpPr>
        <p:spPr>
          <a:xfrm>
            <a:off x="1451579" y="2015732"/>
            <a:ext cx="10519511" cy="3797839"/>
          </a:xfrm>
        </p:spPr>
        <p:txBody>
          <a:bodyPr>
            <a:normAutofit fontScale="92500" lnSpcReduction="10000"/>
          </a:bodyPr>
          <a:lstStyle/>
          <a:p>
            <a:r>
              <a:rPr lang="en-US" b="1" dirty="0">
                <a:solidFill>
                  <a:srgbClr val="0070C0"/>
                </a:solidFill>
              </a:rPr>
              <a:t>CLAIM</a:t>
            </a:r>
            <a:r>
              <a:rPr lang="en-US" b="1" dirty="0"/>
              <a:t> </a:t>
            </a:r>
            <a:r>
              <a:rPr lang="en-US" dirty="0"/>
              <a:t>based on </a:t>
            </a:r>
            <a:r>
              <a:rPr lang="en-US" b="1" dirty="0">
                <a:solidFill>
                  <a:srgbClr val="FF0000"/>
                </a:solidFill>
              </a:rPr>
              <a:t>REASONS</a:t>
            </a:r>
            <a:r>
              <a:rPr lang="en-US" dirty="0">
                <a:solidFill>
                  <a:srgbClr val="FF0000"/>
                </a:solidFill>
              </a:rPr>
              <a:t> </a:t>
            </a:r>
            <a:r>
              <a:rPr lang="en-US" dirty="0"/>
              <a:t>supported by </a:t>
            </a:r>
            <a:r>
              <a:rPr lang="en-US" b="1" dirty="0">
                <a:solidFill>
                  <a:schemeClr val="accent3">
                    <a:lumMod val="75000"/>
                  </a:schemeClr>
                </a:solidFill>
              </a:rPr>
              <a:t>EVIDENCE</a:t>
            </a:r>
          </a:p>
          <a:p>
            <a:endParaRPr lang="en-US" b="1" dirty="0"/>
          </a:p>
          <a:p>
            <a:r>
              <a:rPr lang="en-US" dirty="0">
                <a:solidFill>
                  <a:srgbClr val="0070C0"/>
                </a:solidFill>
              </a:rPr>
              <a:t>Humans are causing global warming </a:t>
            </a:r>
            <a:r>
              <a:rPr lang="en-US" b="1" dirty="0">
                <a:solidFill>
                  <a:srgbClr val="0070C0"/>
                </a:solidFill>
              </a:rPr>
              <a:t>(CLAIM)</a:t>
            </a:r>
            <a:r>
              <a:rPr lang="en-US" dirty="0">
                <a:solidFill>
                  <a:srgbClr val="0070C0"/>
                </a:solidFill>
              </a:rPr>
              <a:t> </a:t>
            </a:r>
            <a:r>
              <a:rPr lang="en-US" dirty="0">
                <a:solidFill>
                  <a:srgbClr val="FF0000"/>
                </a:solidFill>
              </a:rPr>
              <a:t>because human activities like energy production and transportation are pumping large quantities of excess CO</a:t>
            </a:r>
            <a:r>
              <a:rPr lang="en-US" baseline="-25000" dirty="0">
                <a:solidFill>
                  <a:srgbClr val="FF0000"/>
                </a:solidFill>
              </a:rPr>
              <a:t>2 </a:t>
            </a:r>
            <a:r>
              <a:rPr lang="en-US" dirty="0">
                <a:solidFill>
                  <a:srgbClr val="FF0000"/>
                </a:solidFill>
              </a:rPr>
              <a:t>into the atmosphere </a:t>
            </a:r>
            <a:r>
              <a:rPr lang="en-US" b="1" dirty="0">
                <a:solidFill>
                  <a:srgbClr val="FF0000"/>
                </a:solidFill>
              </a:rPr>
              <a:t>(REASON)</a:t>
            </a:r>
            <a:r>
              <a:rPr lang="en-US" dirty="0"/>
              <a:t>, and </a:t>
            </a:r>
            <a:r>
              <a:rPr lang="en-US" dirty="0">
                <a:solidFill>
                  <a:schemeClr val="accent3">
                    <a:lumMod val="75000"/>
                  </a:schemeClr>
                </a:solidFill>
              </a:rPr>
              <a:t>numerous studies (Anderson et al., 2016; </a:t>
            </a:r>
            <a:r>
              <a:rPr lang="en-US" dirty="0" err="1">
                <a:solidFill>
                  <a:schemeClr val="accent3">
                    <a:lumMod val="75000"/>
                  </a:schemeClr>
                </a:solidFill>
              </a:rPr>
              <a:t>Callendar</a:t>
            </a:r>
            <a:r>
              <a:rPr lang="en-US" dirty="0">
                <a:solidFill>
                  <a:schemeClr val="accent3">
                    <a:lumMod val="75000"/>
                  </a:schemeClr>
                </a:solidFill>
              </a:rPr>
              <a:t>, 1938; Kramer et al., 2021) demonstrate that excess CO2 traps energy from the sun that would normally be reflected into space, thus warming the planet </a:t>
            </a:r>
            <a:r>
              <a:rPr lang="en-US" b="1" dirty="0">
                <a:solidFill>
                  <a:schemeClr val="accent3">
                    <a:lumMod val="75000"/>
                  </a:schemeClr>
                </a:solidFill>
              </a:rPr>
              <a:t>(EVIDENCE)</a:t>
            </a:r>
            <a:r>
              <a:rPr lang="en-US" dirty="0">
                <a:solidFill>
                  <a:schemeClr val="accent3">
                    <a:lumMod val="75000"/>
                  </a:schemeClr>
                </a:solidFill>
              </a:rPr>
              <a:t>. </a:t>
            </a:r>
          </a:p>
          <a:p>
            <a:endParaRPr lang="en-US" dirty="0"/>
          </a:p>
          <a:p>
            <a:r>
              <a:rPr lang="en-US" dirty="0"/>
              <a:t>Arguments sometimes also (1) </a:t>
            </a:r>
            <a:r>
              <a:rPr lang="en-US" b="1" dirty="0"/>
              <a:t>acknowledge</a:t>
            </a:r>
            <a:r>
              <a:rPr lang="en-US" dirty="0"/>
              <a:t> and respond to counterarguments and (2) provide a general principle (</a:t>
            </a:r>
            <a:r>
              <a:rPr lang="en-US" b="1" dirty="0"/>
              <a:t>warrant</a:t>
            </a:r>
            <a:r>
              <a:rPr lang="en-US" dirty="0"/>
              <a:t>) that shows how the reasons and evidence are relevant to the claim.</a:t>
            </a:r>
          </a:p>
        </p:txBody>
      </p:sp>
    </p:spTree>
    <p:extLst>
      <p:ext uri="{BB962C8B-B14F-4D97-AF65-F5344CB8AC3E}">
        <p14:creationId xmlns:p14="http://schemas.microsoft.com/office/powerpoint/2010/main" val="2499362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13724-A4E5-4247-9C2A-B748DFB962B8}"/>
              </a:ext>
            </a:extLst>
          </p:cNvPr>
          <p:cNvSpPr>
            <a:spLocks noGrp="1"/>
          </p:cNvSpPr>
          <p:nvPr>
            <p:ph type="title"/>
          </p:nvPr>
        </p:nvSpPr>
        <p:spPr/>
        <p:txBody>
          <a:bodyPr/>
          <a:lstStyle/>
          <a:p>
            <a:r>
              <a:rPr lang="en-US" dirty="0"/>
              <a:t>Clarification of terms</a:t>
            </a:r>
          </a:p>
        </p:txBody>
      </p:sp>
      <p:sp>
        <p:nvSpPr>
          <p:cNvPr id="5" name="Content Placeholder 4">
            <a:extLst>
              <a:ext uri="{FF2B5EF4-FFF2-40B4-BE49-F238E27FC236}">
                <a16:creationId xmlns:a16="http://schemas.microsoft.com/office/drawing/2014/main" id="{B7FBF0DE-860A-4790-984F-ADEC0F03D433}"/>
              </a:ext>
            </a:extLst>
          </p:cNvPr>
          <p:cNvSpPr>
            <a:spLocks noGrp="1"/>
          </p:cNvSpPr>
          <p:nvPr>
            <p:ph idx="1"/>
          </p:nvPr>
        </p:nvSpPr>
        <p:spPr>
          <a:xfrm>
            <a:off x="1451579" y="2015732"/>
            <a:ext cx="10636957" cy="4037749"/>
          </a:xfrm>
        </p:spPr>
        <p:txBody>
          <a:bodyPr>
            <a:normAutofit lnSpcReduction="10000"/>
          </a:bodyPr>
          <a:lstStyle/>
          <a:p>
            <a:pPr algn="l"/>
            <a:r>
              <a:rPr lang="en-US" sz="1800" b="1" i="0" u="none" strike="noStrike" baseline="0" dirty="0">
                <a:latin typeface="ScalaSans-Regular"/>
              </a:rPr>
              <a:t>Claim: </a:t>
            </a:r>
            <a:r>
              <a:rPr lang="en-US" sz="1800" b="0" i="0" u="none" strike="noStrike" baseline="0" dirty="0">
                <a:latin typeface="ScalaSans-Regular"/>
              </a:rPr>
              <a:t>A sentence that asserts </a:t>
            </a:r>
            <a:r>
              <a:rPr lang="en-US" sz="1800" dirty="0">
                <a:latin typeface="ScalaSans-Regular"/>
              </a:rPr>
              <a:t>something that </a:t>
            </a:r>
            <a:r>
              <a:rPr lang="en-US" sz="1800" b="0" i="0" u="none" strike="noStrike" baseline="0" dirty="0">
                <a:latin typeface="ScalaSans-Regular"/>
              </a:rPr>
              <a:t>can be true or false. The answer to your research question is a type of claim, and so is the solution to a proble</a:t>
            </a:r>
            <a:r>
              <a:rPr lang="en-US" sz="1800" dirty="0">
                <a:latin typeface="ScalaSans-Regular"/>
              </a:rPr>
              <a:t>m. </a:t>
            </a:r>
          </a:p>
          <a:p>
            <a:pPr algn="l"/>
            <a:r>
              <a:rPr lang="en-US" sz="1800" b="1" u="none" strike="noStrike" baseline="0" dirty="0">
                <a:latin typeface="ScalaSans-Italic"/>
              </a:rPr>
              <a:t>Main claim </a:t>
            </a:r>
            <a:r>
              <a:rPr lang="en-US" sz="1800" b="1" u="none" strike="noStrike" baseline="0" dirty="0">
                <a:latin typeface="ScalaSans-Regular"/>
              </a:rPr>
              <a:t>of a paper (also called a “thesis statement”): </a:t>
            </a:r>
            <a:r>
              <a:rPr lang="en-US" sz="1800" u="none" strike="noStrike" baseline="0" dirty="0">
                <a:latin typeface="ScalaSans-Regular"/>
              </a:rPr>
              <a:t>T</a:t>
            </a:r>
            <a:r>
              <a:rPr lang="en-US" sz="1800" b="0" i="0" u="none" strike="noStrike" baseline="0" dirty="0">
                <a:latin typeface="ScalaSans-Regular"/>
              </a:rPr>
              <a:t>he sentence (or sentences) that the whole paper supports. </a:t>
            </a:r>
          </a:p>
          <a:p>
            <a:pPr algn="l"/>
            <a:r>
              <a:rPr lang="en-US" sz="1800" b="1" i="0" u="none" strike="noStrike" baseline="0" dirty="0">
                <a:latin typeface="ScalaSans-Regular"/>
              </a:rPr>
              <a:t>Reason: </a:t>
            </a:r>
            <a:r>
              <a:rPr lang="en-US" sz="1800" dirty="0">
                <a:latin typeface="ScalaSans-Regular"/>
              </a:rPr>
              <a:t>A </a:t>
            </a:r>
            <a:r>
              <a:rPr lang="en-US" sz="1800" b="0" i="0" u="none" strike="noStrike" baseline="0" dirty="0">
                <a:latin typeface="ScalaSans-Regular"/>
              </a:rPr>
              <a:t>sentence supporting a claim, main or not. </a:t>
            </a:r>
          </a:p>
          <a:p>
            <a:pPr marL="0" indent="0" algn="l">
              <a:buNone/>
            </a:pPr>
            <a:r>
              <a:rPr lang="en-US" sz="1800" b="0" i="0" u="none" strike="noStrike" baseline="0" dirty="0">
                <a:latin typeface="ScalaSans-Regular"/>
              </a:rPr>
              <a:t>These terms can be confusing, because a reason is also a sub-claim that can be supported by more reasons. </a:t>
            </a:r>
          </a:p>
          <a:p>
            <a:pPr marL="457200" lvl="1" indent="0">
              <a:buNone/>
            </a:pPr>
            <a:r>
              <a:rPr lang="en-US" sz="1600" b="0" i="0" u="none" strike="noStrike" baseline="0" dirty="0">
                <a:latin typeface="ScalaSans-Regular"/>
              </a:rPr>
              <a:t>For example:  TV can have harmful psychological e</a:t>
            </a:r>
            <a:r>
              <a:rPr lang="en-US" sz="1600" dirty="0">
                <a:latin typeface="ScalaSans-Expert"/>
              </a:rPr>
              <a:t>ff</a:t>
            </a:r>
            <a:r>
              <a:rPr lang="en-US" sz="1600" b="0" i="0" u="none" strike="noStrike" baseline="0" dirty="0">
                <a:latin typeface="ScalaSans-Regular"/>
              </a:rPr>
              <a:t>ects on children </a:t>
            </a:r>
            <a:r>
              <a:rPr lang="en-US" sz="1600" b="1" u="none" strike="noStrike" baseline="0" dirty="0">
                <a:latin typeface="ScalaSans-Regular"/>
              </a:rPr>
              <a:t>(</a:t>
            </a:r>
            <a:r>
              <a:rPr lang="en-US" sz="1600" b="1" u="none" strike="noStrike" baseline="0" dirty="0">
                <a:latin typeface="Scala-Italic"/>
              </a:rPr>
              <a:t>main claim) </a:t>
            </a:r>
            <a:r>
              <a:rPr lang="en-US" sz="1600" b="0" i="0" u="none" strike="noStrike" baseline="0" dirty="0">
                <a:latin typeface="ScalaSans-Regular"/>
              </a:rPr>
              <a:t>because when they are constantly exposed to violent images, they come to think violence is natural. </a:t>
            </a:r>
            <a:r>
              <a:rPr lang="en-US" sz="1600" b="1" u="none" strike="noStrike" baseline="0" dirty="0">
                <a:latin typeface="ScalaSans-Regular"/>
              </a:rPr>
              <a:t>(sub-claim</a:t>
            </a:r>
            <a:r>
              <a:rPr lang="en-US" sz="1600" b="1" dirty="0">
                <a:latin typeface="ScalaSans-Regular"/>
              </a:rPr>
              <a:t> = </a:t>
            </a:r>
            <a:r>
              <a:rPr lang="en-US" sz="1600" b="1" u="none" strike="noStrike" baseline="0" dirty="0">
                <a:latin typeface="ScalaSans-Regular"/>
              </a:rPr>
              <a:t>reason 1 </a:t>
            </a:r>
            <a:r>
              <a:rPr lang="en-US" sz="1600" b="1" u="none" strike="noStrike" baseline="0" dirty="0">
                <a:latin typeface="Scala-Italic"/>
              </a:rPr>
              <a:t>supporting main claim) </a:t>
            </a:r>
            <a:r>
              <a:rPr lang="en-US" sz="1600" b="0" i="0" u="none" strike="noStrike" baseline="0" dirty="0">
                <a:latin typeface="ScalaSans-Regular"/>
              </a:rPr>
              <a:t>Those exposed to lots of such visual entertainment tend to adopt the values of what they see. </a:t>
            </a:r>
            <a:r>
              <a:rPr lang="en-US" sz="1600" b="1" i="0" u="none" strike="noStrike" baseline="0" dirty="0">
                <a:latin typeface="ScalaSans-Regular"/>
              </a:rPr>
              <a:t>(</a:t>
            </a:r>
            <a:r>
              <a:rPr lang="en-US" sz="1600" b="1" u="none" strike="noStrike" baseline="0" dirty="0">
                <a:latin typeface="ScalaSans-Regular"/>
              </a:rPr>
              <a:t>sub-</a:t>
            </a:r>
            <a:r>
              <a:rPr lang="en-US" sz="1600" b="1" u="none" strike="noStrike" baseline="0" dirty="0">
                <a:latin typeface="Scala-Italic"/>
              </a:rPr>
              <a:t>claim = reason 2 supporting reason 1)</a:t>
            </a:r>
          </a:p>
          <a:p>
            <a:pPr marL="0" indent="0" algn="l">
              <a:buNone/>
            </a:pPr>
            <a:r>
              <a:rPr lang="en-US" sz="1800" b="0" i="0" u="none" strike="noStrike" baseline="0" dirty="0">
                <a:latin typeface="ScalaSans-Regular"/>
              </a:rPr>
              <a:t>In other words, reasons support main claims, but “lower” reasons can support “higher” reasons.</a:t>
            </a:r>
            <a:endParaRPr lang="en-US" dirty="0"/>
          </a:p>
        </p:txBody>
      </p:sp>
    </p:spTree>
    <p:extLst>
      <p:ext uri="{BB962C8B-B14F-4D97-AF65-F5344CB8AC3E}">
        <p14:creationId xmlns:p14="http://schemas.microsoft.com/office/powerpoint/2010/main" val="1327640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13724-A4E5-4247-9C2A-B748DFB962B8}"/>
              </a:ext>
            </a:extLst>
          </p:cNvPr>
          <p:cNvSpPr>
            <a:spLocks noGrp="1"/>
          </p:cNvSpPr>
          <p:nvPr>
            <p:ph type="title"/>
          </p:nvPr>
        </p:nvSpPr>
        <p:spPr/>
        <p:txBody>
          <a:bodyPr/>
          <a:lstStyle/>
          <a:p>
            <a:r>
              <a:rPr lang="en-US" dirty="0"/>
              <a:t>Example </a:t>
            </a:r>
          </a:p>
        </p:txBody>
      </p:sp>
      <p:sp>
        <p:nvSpPr>
          <p:cNvPr id="3" name="Content Placeholder 2">
            <a:extLst>
              <a:ext uri="{FF2B5EF4-FFF2-40B4-BE49-F238E27FC236}">
                <a16:creationId xmlns:a16="http://schemas.microsoft.com/office/drawing/2014/main" id="{CD6973B8-0E86-42C4-AE2D-57A3E7B0EED1}"/>
              </a:ext>
            </a:extLst>
          </p:cNvPr>
          <p:cNvSpPr>
            <a:spLocks noGrp="1"/>
          </p:cNvSpPr>
          <p:nvPr>
            <p:ph idx="1"/>
          </p:nvPr>
        </p:nvSpPr>
        <p:spPr>
          <a:xfrm>
            <a:off x="1543858" y="2217068"/>
            <a:ext cx="9603275" cy="3450613"/>
          </a:xfrm>
        </p:spPr>
        <p:txBody>
          <a:bodyPr>
            <a:normAutofit lnSpcReduction="10000"/>
          </a:bodyPr>
          <a:lstStyle/>
          <a:p>
            <a:r>
              <a:rPr lang="en-US" b="0" i="0" u="none" strike="noStrike" baseline="0" dirty="0">
                <a:latin typeface="ScalaSans-Regular"/>
              </a:rPr>
              <a:t>TV violence can have harmful psychological e</a:t>
            </a:r>
            <a:r>
              <a:rPr lang="en-US" dirty="0">
                <a:latin typeface="ScalaSans-Expert"/>
              </a:rPr>
              <a:t>ff</a:t>
            </a:r>
            <a:r>
              <a:rPr lang="en-US" b="0" i="0" u="none" strike="noStrike" baseline="0" dirty="0">
                <a:latin typeface="ScalaSans-Regular"/>
              </a:rPr>
              <a:t>ects on children </a:t>
            </a:r>
            <a:r>
              <a:rPr lang="en-US" b="1" i="0" u="none" strike="noStrike" baseline="0" dirty="0">
                <a:latin typeface="ScalaSans-Regular"/>
              </a:rPr>
              <a:t>(claim) </a:t>
            </a:r>
            <a:r>
              <a:rPr lang="en-US" b="0" i="0" u="none" strike="noStrike" baseline="0" dirty="0">
                <a:latin typeface="ScalaSans-Regular"/>
              </a:rPr>
              <a:t>because those exposed to lots of TV tend to adopt the values of what they see. </a:t>
            </a:r>
            <a:r>
              <a:rPr lang="en-US" b="1" i="0" u="none" strike="noStrike" baseline="0" dirty="0">
                <a:latin typeface="ScalaSans-Regular"/>
              </a:rPr>
              <a:t>(reason 1 supporting the claim). </a:t>
            </a:r>
            <a:r>
              <a:rPr lang="en-US" b="0" i="0" u="none" strike="noStrike" baseline="0" dirty="0">
                <a:latin typeface="ScalaSans-Regular"/>
              </a:rPr>
              <a:t>Constant exposure to violent images makes them unable to distinguish fantasy from reality. </a:t>
            </a:r>
            <a:r>
              <a:rPr lang="en-US" b="1" i="0" u="none" strike="noStrike" baseline="0" dirty="0">
                <a:latin typeface="ScalaSans-Regular"/>
              </a:rPr>
              <a:t>(reason 2 supporting, or elaborating on, reason 1)</a:t>
            </a:r>
            <a:r>
              <a:rPr lang="en-US" b="1" i="1" dirty="0">
                <a:latin typeface="Scala-Italic"/>
              </a:rPr>
              <a:t>. </a:t>
            </a:r>
            <a:r>
              <a:rPr lang="en-US" b="0" i="0" u="none" strike="noStrike" baseline="0" dirty="0">
                <a:latin typeface="ScalaSans-Regular"/>
              </a:rPr>
              <a:t>Smith (1997) found that children ages 5–7 who watched more than three hours of violent television a day were 25 percent more likely to say that what they saw on television was “really happening.” </a:t>
            </a:r>
            <a:r>
              <a:rPr lang="en-US" b="1" i="0" u="none" strike="noStrike" baseline="0" dirty="0">
                <a:latin typeface="ScalaSans-Regular"/>
              </a:rPr>
              <a:t>(</a:t>
            </a:r>
            <a:r>
              <a:rPr lang="en-US" b="1" u="none" strike="noStrike" baseline="0" dirty="0">
                <a:latin typeface="Scala-Italic"/>
              </a:rPr>
              <a:t>evidence supporting reason 2).</a:t>
            </a:r>
          </a:p>
          <a:p>
            <a:pPr marL="0" indent="0">
              <a:buNone/>
            </a:pPr>
            <a:endParaRPr lang="en-US" b="1" u="none" strike="noStrike" baseline="0" dirty="0">
              <a:latin typeface="Scala-Italic"/>
            </a:endParaRPr>
          </a:p>
          <a:p>
            <a:r>
              <a:rPr lang="en-US" dirty="0">
                <a:latin typeface="Scala-Italic"/>
              </a:rPr>
              <a:t>But we can also think of reasons as being sub-claims. </a:t>
            </a:r>
            <a:r>
              <a:rPr lang="en-US" dirty="0">
                <a:latin typeface="Scala-Italic"/>
                <a:sym typeface="Wingdings" panose="05000000000000000000" pitchFamily="2" charset="2"/>
              </a:rPr>
              <a:t></a:t>
            </a:r>
            <a:endParaRPr lang="en-US" dirty="0">
              <a:latin typeface="Scala-Italic"/>
            </a:endParaRPr>
          </a:p>
        </p:txBody>
      </p:sp>
    </p:spTree>
    <p:extLst>
      <p:ext uri="{BB962C8B-B14F-4D97-AF65-F5344CB8AC3E}">
        <p14:creationId xmlns:p14="http://schemas.microsoft.com/office/powerpoint/2010/main" val="2641792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13724-A4E5-4247-9C2A-B748DFB962B8}"/>
              </a:ext>
            </a:extLst>
          </p:cNvPr>
          <p:cNvSpPr>
            <a:spLocks noGrp="1"/>
          </p:cNvSpPr>
          <p:nvPr>
            <p:ph type="title"/>
          </p:nvPr>
        </p:nvSpPr>
        <p:spPr/>
        <p:txBody>
          <a:bodyPr/>
          <a:lstStyle/>
          <a:p>
            <a:r>
              <a:rPr lang="en-US" dirty="0"/>
              <a:t>Example </a:t>
            </a:r>
            <a:r>
              <a:rPr lang="en-US" sz="1800" dirty="0"/>
              <a:t>(alternate analysis) </a:t>
            </a:r>
            <a:endParaRPr lang="en-US" dirty="0"/>
          </a:p>
        </p:txBody>
      </p:sp>
      <p:sp>
        <p:nvSpPr>
          <p:cNvPr id="3" name="Content Placeholder 2">
            <a:extLst>
              <a:ext uri="{FF2B5EF4-FFF2-40B4-BE49-F238E27FC236}">
                <a16:creationId xmlns:a16="http://schemas.microsoft.com/office/drawing/2014/main" id="{CD6973B8-0E86-42C4-AE2D-57A3E7B0EED1}"/>
              </a:ext>
            </a:extLst>
          </p:cNvPr>
          <p:cNvSpPr>
            <a:spLocks noGrp="1"/>
          </p:cNvSpPr>
          <p:nvPr>
            <p:ph idx="1"/>
          </p:nvPr>
        </p:nvSpPr>
        <p:spPr>
          <a:xfrm>
            <a:off x="1543858" y="2217068"/>
            <a:ext cx="9603275" cy="3450613"/>
          </a:xfrm>
        </p:spPr>
        <p:txBody>
          <a:bodyPr>
            <a:normAutofit/>
          </a:bodyPr>
          <a:lstStyle/>
          <a:p>
            <a:pPr marL="0" indent="0">
              <a:buNone/>
            </a:pPr>
            <a:r>
              <a:rPr lang="en-US" b="0" i="0" u="none" strike="noStrike" baseline="0" dirty="0">
                <a:latin typeface="ScalaSans-Regular"/>
              </a:rPr>
              <a:t>TV violence can have harmful psychological e</a:t>
            </a:r>
            <a:r>
              <a:rPr lang="en-US" dirty="0">
                <a:latin typeface="ScalaSans-Expert"/>
              </a:rPr>
              <a:t>ff</a:t>
            </a:r>
            <a:r>
              <a:rPr lang="en-US" b="0" i="0" u="none" strike="noStrike" baseline="0" dirty="0">
                <a:latin typeface="ScalaSans-Regular"/>
              </a:rPr>
              <a:t>ects on children </a:t>
            </a:r>
            <a:r>
              <a:rPr lang="en-US" b="1" i="0" u="none" strike="noStrike" baseline="0" dirty="0">
                <a:latin typeface="ScalaSans-Regular"/>
              </a:rPr>
              <a:t>(claim) </a:t>
            </a:r>
            <a:r>
              <a:rPr lang="en-US" b="0" i="0" u="none" strike="noStrike" baseline="0" dirty="0">
                <a:latin typeface="ScalaSans-Regular"/>
              </a:rPr>
              <a:t>because those exposed to lots of TV tend to adopt the values of what they see. </a:t>
            </a:r>
            <a:r>
              <a:rPr lang="en-US" b="1" i="0" u="none" strike="noStrike" baseline="0" dirty="0">
                <a:latin typeface="ScalaSans-Regular"/>
              </a:rPr>
              <a:t>(</a:t>
            </a:r>
            <a:r>
              <a:rPr lang="en-US" b="1" i="0" u="sng" strike="noStrike" baseline="0" dirty="0">
                <a:latin typeface="ScalaSans-Regular"/>
              </a:rPr>
              <a:t>reason 1 supporting the claim</a:t>
            </a:r>
            <a:r>
              <a:rPr lang="en-US" b="1" i="0" u="none" strike="noStrike" baseline="0" dirty="0">
                <a:latin typeface="ScalaSans-Regular"/>
              </a:rPr>
              <a:t> = sub-claim 1). </a:t>
            </a:r>
            <a:r>
              <a:rPr lang="en-US" b="0" i="0" u="none" strike="noStrike" baseline="0" dirty="0">
                <a:latin typeface="ScalaSans-Regular"/>
              </a:rPr>
              <a:t>Constant exposure to violent images makes them unable to distinguish fantasy from reality. </a:t>
            </a:r>
            <a:r>
              <a:rPr lang="en-US" b="1" i="0" u="none" strike="noStrike" baseline="0" dirty="0">
                <a:latin typeface="ScalaSans-Regular"/>
              </a:rPr>
              <a:t>(</a:t>
            </a:r>
            <a:r>
              <a:rPr lang="en-US" b="1" i="0" u="sng" strike="noStrike" baseline="0" dirty="0">
                <a:latin typeface="ScalaSans-Regular"/>
              </a:rPr>
              <a:t>reason 2 supporting reason 1</a:t>
            </a:r>
            <a:r>
              <a:rPr lang="en-US" b="1" i="0" strike="noStrike" baseline="0" dirty="0">
                <a:latin typeface="ScalaSans-Regular"/>
              </a:rPr>
              <a:t>  =</a:t>
            </a:r>
            <a:r>
              <a:rPr lang="en-US" b="1" dirty="0">
                <a:latin typeface="ScalaSans-Regular"/>
              </a:rPr>
              <a:t> </a:t>
            </a:r>
            <a:r>
              <a:rPr lang="en-US" b="1" i="0" u="none" strike="noStrike" baseline="0" dirty="0">
                <a:latin typeface="ScalaSans-Regular"/>
              </a:rPr>
              <a:t>sub-claim 2)</a:t>
            </a:r>
            <a:r>
              <a:rPr lang="en-US" b="1" i="1" dirty="0">
                <a:latin typeface="Scala-Italic"/>
              </a:rPr>
              <a:t>. </a:t>
            </a:r>
            <a:r>
              <a:rPr lang="en-US" b="0" i="0" u="none" strike="noStrike" baseline="0" dirty="0">
                <a:latin typeface="ScalaSans-Regular"/>
              </a:rPr>
              <a:t>Smith (1997) found that children ages 5–7 who watched more than three hours of violent television a day were 25 percent more likely to say that what they saw on television was “really happening.” </a:t>
            </a:r>
            <a:r>
              <a:rPr lang="en-US" b="1" i="0" u="none" strike="noStrike" baseline="0" dirty="0">
                <a:latin typeface="ScalaSans-Regular"/>
              </a:rPr>
              <a:t>(</a:t>
            </a:r>
            <a:r>
              <a:rPr lang="en-US" b="1" u="none" strike="noStrike" baseline="0" dirty="0">
                <a:latin typeface="Scala-Italic"/>
              </a:rPr>
              <a:t>evidence supporting reason 2).</a:t>
            </a:r>
          </a:p>
          <a:p>
            <a:endParaRPr lang="en-US" sz="1800" b="1" dirty="0">
              <a:latin typeface="Scala-Italic"/>
            </a:endParaRPr>
          </a:p>
          <a:p>
            <a:pPr marL="0" indent="0">
              <a:buNone/>
            </a:pPr>
            <a:endParaRPr lang="en-US" sz="1800" b="1" u="none" strike="noStrike" baseline="0" dirty="0">
              <a:latin typeface="Scala-Italic"/>
            </a:endParaRPr>
          </a:p>
        </p:txBody>
      </p:sp>
    </p:spTree>
    <p:extLst>
      <p:ext uri="{BB962C8B-B14F-4D97-AF65-F5344CB8AC3E}">
        <p14:creationId xmlns:p14="http://schemas.microsoft.com/office/powerpoint/2010/main" val="730257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13724-A4E5-4247-9C2A-B748DFB962B8}"/>
              </a:ext>
            </a:extLst>
          </p:cNvPr>
          <p:cNvSpPr>
            <a:spLocks noGrp="1"/>
          </p:cNvSpPr>
          <p:nvPr>
            <p:ph type="title"/>
          </p:nvPr>
        </p:nvSpPr>
        <p:spPr/>
        <p:txBody>
          <a:bodyPr/>
          <a:lstStyle/>
          <a:p>
            <a:r>
              <a:rPr lang="en-US" dirty="0"/>
              <a:t>Evidence vs. reasons</a:t>
            </a:r>
          </a:p>
        </p:txBody>
      </p:sp>
      <p:sp>
        <p:nvSpPr>
          <p:cNvPr id="3" name="Content Placeholder 2">
            <a:extLst>
              <a:ext uri="{FF2B5EF4-FFF2-40B4-BE49-F238E27FC236}">
                <a16:creationId xmlns:a16="http://schemas.microsoft.com/office/drawing/2014/main" id="{CD6973B8-0E86-42C4-AE2D-57A3E7B0EED1}"/>
              </a:ext>
            </a:extLst>
          </p:cNvPr>
          <p:cNvSpPr>
            <a:spLocks noGrp="1"/>
          </p:cNvSpPr>
          <p:nvPr>
            <p:ph idx="1"/>
          </p:nvPr>
        </p:nvSpPr>
        <p:spPr>
          <a:xfrm>
            <a:off x="1534621" y="1962111"/>
            <a:ext cx="10657379" cy="4217015"/>
          </a:xfrm>
        </p:spPr>
        <p:txBody>
          <a:bodyPr>
            <a:normAutofit fontScale="92500"/>
          </a:bodyPr>
          <a:lstStyle/>
          <a:p>
            <a:r>
              <a:rPr lang="en-US" b="0" i="0" u="none" strike="noStrike" baseline="0" dirty="0">
                <a:latin typeface="ScalaSans-Regular"/>
              </a:rPr>
              <a:t>Evidence is usually considered to be based </a:t>
            </a:r>
            <a:r>
              <a:rPr lang="en-US" dirty="0">
                <a:latin typeface="ScalaSans-Regular"/>
              </a:rPr>
              <a:t>on the senses, even if indirectly (e.g., facts discovered by observation or experiment), but can also (depending on the field) include logical and mathematical reasoning. Examples of evidence: Case studies, statistics, confirmed facts, expert testimony. </a:t>
            </a:r>
          </a:p>
          <a:p>
            <a:r>
              <a:rPr lang="en-US" dirty="0">
                <a:latin typeface="ScalaSans-Regular"/>
              </a:rPr>
              <a:t>In grad school, your evidence will usually be: (1) citations of reputable sources or (2) your own data that you collected, or (3) (in some cases) your own deduction, proofs, or reasoning. </a:t>
            </a:r>
          </a:p>
          <a:p>
            <a:r>
              <a:rPr lang="en-US" dirty="0">
                <a:latin typeface="ScalaSans-Regular"/>
              </a:rPr>
              <a:t>We usually have to search for </a:t>
            </a:r>
            <a:r>
              <a:rPr lang="en-US" b="1" dirty="0">
                <a:latin typeface="ScalaSans-Regular"/>
              </a:rPr>
              <a:t>evidence </a:t>
            </a:r>
            <a:r>
              <a:rPr lang="en-US" dirty="0">
                <a:latin typeface="ScalaSans-Regular"/>
              </a:rPr>
              <a:t>in the world. In contrast, we think up </a:t>
            </a:r>
            <a:r>
              <a:rPr lang="en-US" b="1" dirty="0">
                <a:latin typeface="ScalaSans-Regular"/>
              </a:rPr>
              <a:t>reasons </a:t>
            </a:r>
            <a:r>
              <a:rPr lang="en-US" dirty="0">
                <a:latin typeface="ScalaSans-Regular"/>
              </a:rPr>
              <a:t>in our own mind. </a:t>
            </a:r>
          </a:p>
          <a:p>
            <a:r>
              <a:rPr lang="en-US" b="1" dirty="0">
                <a:latin typeface="ScalaSans-Regular"/>
              </a:rPr>
              <a:t>Contrast:</a:t>
            </a:r>
          </a:p>
          <a:p>
            <a:pPr lvl="1"/>
            <a:r>
              <a:rPr lang="en-US" dirty="0">
                <a:latin typeface="ScalaSans-Regular"/>
              </a:rPr>
              <a:t>What evidence do you base your reason on? (sounds perfectly natural/answerable)</a:t>
            </a:r>
          </a:p>
          <a:p>
            <a:pPr lvl="1"/>
            <a:r>
              <a:rPr lang="en-US" dirty="0">
                <a:latin typeface="ScalaSans-Regular"/>
              </a:rPr>
              <a:t>What reason do you base your evidence on? (sounds weird/unanswerable)</a:t>
            </a:r>
          </a:p>
          <a:p>
            <a:endParaRPr lang="en-US" sz="1800" dirty="0">
              <a:latin typeface="ScalaSans-Regular"/>
            </a:endParaRPr>
          </a:p>
          <a:p>
            <a:pPr marL="0" indent="0">
              <a:buNone/>
            </a:pPr>
            <a:endParaRPr lang="en-US" sz="1800" b="1" u="none" strike="noStrike" baseline="0" dirty="0">
              <a:latin typeface="Scala-Italic"/>
            </a:endParaRPr>
          </a:p>
        </p:txBody>
      </p:sp>
    </p:spTree>
    <p:extLst>
      <p:ext uri="{BB962C8B-B14F-4D97-AF65-F5344CB8AC3E}">
        <p14:creationId xmlns:p14="http://schemas.microsoft.com/office/powerpoint/2010/main" val="4249493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FDDB-C98C-45CE-BE88-1708B95733C0}"/>
              </a:ext>
            </a:extLst>
          </p:cNvPr>
          <p:cNvSpPr>
            <a:spLocks noGrp="1"/>
          </p:cNvSpPr>
          <p:nvPr>
            <p:ph type="title"/>
          </p:nvPr>
        </p:nvSpPr>
        <p:spPr/>
        <p:txBody>
          <a:bodyPr/>
          <a:lstStyle/>
          <a:p>
            <a:r>
              <a:rPr lang="en-US" dirty="0"/>
              <a:t>Acknowledging &amp; responding to objections (counter-arguments)</a:t>
            </a:r>
          </a:p>
        </p:txBody>
      </p:sp>
      <p:sp>
        <p:nvSpPr>
          <p:cNvPr id="3" name="Content Placeholder 2">
            <a:extLst>
              <a:ext uri="{FF2B5EF4-FFF2-40B4-BE49-F238E27FC236}">
                <a16:creationId xmlns:a16="http://schemas.microsoft.com/office/drawing/2014/main" id="{ED7B6FB8-2B3F-4465-8AB8-ADB8C07A9913}"/>
              </a:ext>
            </a:extLst>
          </p:cNvPr>
          <p:cNvSpPr>
            <a:spLocks noGrp="1"/>
          </p:cNvSpPr>
          <p:nvPr>
            <p:ph idx="1"/>
          </p:nvPr>
        </p:nvSpPr>
        <p:spPr>
          <a:xfrm>
            <a:off x="1451579" y="2015732"/>
            <a:ext cx="9840003" cy="3450613"/>
          </a:xfrm>
        </p:spPr>
        <p:txBody>
          <a:bodyPr/>
          <a:lstStyle/>
          <a:p>
            <a:r>
              <a:rPr lang="en-US" dirty="0"/>
              <a:t>Remember, your imaginary reader is “mean”:  </a:t>
            </a:r>
          </a:p>
          <a:p>
            <a:pPr marL="457200" lvl="1" indent="0">
              <a:buNone/>
            </a:pPr>
            <a:r>
              <a:rPr lang="en-US" sz="2000" dirty="0"/>
              <a:t>“No thoughtful reader will accept your claim based solely on your views: you must also address theirs.” –</a:t>
            </a:r>
            <a:r>
              <a:rPr lang="en-US" sz="2000" i="1" dirty="0"/>
              <a:t>Craft of Argument</a:t>
            </a:r>
            <a:r>
              <a:rPr lang="en-US" sz="2000" dirty="0"/>
              <a:t>, p. 112 </a:t>
            </a:r>
          </a:p>
          <a:p>
            <a:pPr marL="0" indent="0">
              <a:buNone/>
            </a:pPr>
            <a:endParaRPr lang="en-US" dirty="0"/>
          </a:p>
          <a:p>
            <a:r>
              <a:rPr lang="en-US" dirty="0"/>
              <a:t>You have to practice figuring out different ways that a reader might object to your argument, then acknowledge and respond to these objections.  </a:t>
            </a:r>
          </a:p>
        </p:txBody>
      </p:sp>
    </p:spTree>
    <p:extLst>
      <p:ext uri="{BB962C8B-B14F-4D97-AF65-F5344CB8AC3E}">
        <p14:creationId xmlns:p14="http://schemas.microsoft.com/office/powerpoint/2010/main" val="1304667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13724-A4E5-4247-9C2A-B748DFB962B8}"/>
              </a:ext>
            </a:extLst>
          </p:cNvPr>
          <p:cNvSpPr>
            <a:spLocks noGrp="1"/>
          </p:cNvSpPr>
          <p:nvPr>
            <p:ph type="title"/>
          </p:nvPr>
        </p:nvSpPr>
        <p:spPr/>
        <p:txBody>
          <a:bodyPr/>
          <a:lstStyle/>
          <a:p>
            <a:r>
              <a:rPr lang="en-US" dirty="0"/>
              <a:t>Example </a:t>
            </a:r>
            <a:r>
              <a:rPr lang="en-US" sz="1800" dirty="0"/>
              <a:t>with acknowledgement + response</a:t>
            </a:r>
            <a:endParaRPr lang="en-US" dirty="0"/>
          </a:p>
        </p:txBody>
      </p:sp>
      <p:sp>
        <p:nvSpPr>
          <p:cNvPr id="3" name="Content Placeholder 2">
            <a:extLst>
              <a:ext uri="{FF2B5EF4-FFF2-40B4-BE49-F238E27FC236}">
                <a16:creationId xmlns:a16="http://schemas.microsoft.com/office/drawing/2014/main" id="{CD6973B8-0E86-42C4-AE2D-57A3E7B0EED1}"/>
              </a:ext>
            </a:extLst>
          </p:cNvPr>
          <p:cNvSpPr>
            <a:spLocks noGrp="1"/>
          </p:cNvSpPr>
          <p:nvPr>
            <p:ph idx="1"/>
          </p:nvPr>
        </p:nvSpPr>
        <p:spPr>
          <a:xfrm>
            <a:off x="1543858" y="2217068"/>
            <a:ext cx="9603275" cy="3450613"/>
          </a:xfrm>
        </p:spPr>
        <p:txBody>
          <a:bodyPr>
            <a:normAutofit lnSpcReduction="10000"/>
          </a:bodyPr>
          <a:lstStyle/>
          <a:p>
            <a:pPr marL="0" indent="0">
              <a:buNone/>
            </a:pPr>
            <a:r>
              <a:rPr lang="en-US" b="0" i="0" u="none" strike="noStrike" baseline="0" dirty="0">
                <a:latin typeface="ScalaSans-Regular"/>
              </a:rPr>
              <a:t>TV violence can have harmful psychological e</a:t>
            </a:r>
            <a:r>
              <a:rPr lang="en-US" dirty="0">
                <a:latin typeface="ScalaSans-Expert"/>
              </a:rPr>
              <a:t>ff</a:t>
            </a:r>
            <a:r>
              <a:rPr lang="en-US" b="0" i="0" u="none" strike="noStrike" baseline="0" dirty="0">
                <a:latin typeface="ScalaSans-Regular"/>
              </a:rPr>
              <a:t>ects on children </a:t>
            </a:r>
            <a:r>
              <a:rPr lang="en-US" b="1" i="0" u="none" strike="noStrike" baseline="0" dirty="0">
                <a:latin typeface="ScalaSans-Regular"/>
              </a:rPr>
              <a:t>(claim) </a:t>
            </a:r>
            <a:r>
              <a:rPr lang="en-US" b="0" i="0" u="none" strike="noStrike" baseline="0" dirty="0">
                <a:latin typeface="ScalaSans-Regular"/>
              </a:rPr>
              <a:t>because those exposed to lots of TV tend to adopt the values of what they see. </a:t>
            </a:r>
            <a:r>
              <a:rPr lang="en-US" b="1" i="0" u="none" strike="noStrike" baseline="0" dirty="0">
                <a:latin typeface="ScalaSans-Regular"/>
              </a:rPr>
              <a:t>(</a:t>
            </a:r>
            <a:r>
              <a:rPr lang="en-US" b="1" i="0" u="sng" strike="noStrike" baseline="0" dirty="0">
                <a:latin typeface="ScalaSans-Regular"/>
              </a:rPr>
              <a:t>reason 1 supporting the claim</a:t>
            </a:r>
            <a:r>
              <a:rPr lang="en-US" b="1" i="0" u="none" strike="noStrike" baseline="0" dirty="0">
                <a:latin typeface="ScalaSans-Regular"/>
              </a:rPr>
              <a:t> = sub-claim 1). </a:t>
            </a:r>
            <a:r>
              <a:rPr lang="en-US" b="0" i="0" u="none" strike="noStrike" baseline="0" dirty="0">
                <a:latin typeface="ScalaSans-Regular"/>
              </a:rPr>
              <a:t>Constant exposure to violent images makes them unable to distinguish fantasy from reality. </a:t>
            </a:r>
            <a:r>
              <a:rPr lang="en-US" b="1" i="0" u="none" strike="noStrike" baseline="0" dirty="0">
                <a:latin typeface="ScalaSans-Regular"/>
              </a:rPr>
              <a:t>(</a:t>
            </a:r>
            <a:r>
              <a:rPr lang="en-US" b="1" i="0" u="sng" strike="noStrike" baseline="0" dirty="0">
                <a:latin typeface="ScalaSans-Regular"/>
              </a:rPr>
              <a:t>reason 2 supporting reason 1</a:t>
            </a:r>
            <a:r>
              <a:rPr lang="en-US" b="1" i="0" strike="noStrike" baseline="0" dirty="0">
                <a:latin typeface="ScalaSans-Regular"/>
              </a:rPr>
              <a:t>  =</a:t>
            </a:r>
            <a:r>
              <a:rPr lang="en-US" b="1" dirty="0">
                <a:latin typeface="ScalaSans-Regular"/>
              </a:rPr>
              <a:t> </a:t>
            </a:r>
            <a:r>
              <a:rPr lang="en-US" b="1" i="0" u="none" strike="noStrike" baseline="0" dirty="0">
                <a:latin typeface="ScalaSans-Regular"/>
              </a:rPr>
              <a:t>sub-claim 2)</a:t>
            </a:r>
            <a:r>
              <a:rPr lang="en-US" b="1" i="1" dirty="0">
                <a:latin typeface="Scala-Italic"/>
              </a:rPr>
              <a:t>. </a:t>
            </a:r>
            <a:r>
              <a:rPr lang="en-US" b="0" i="0" u="none" strike="noStrike" baseline="0" dirty="0">
                <a:latin typeface="ScalaSans-Regular"/>
              </a:rPr>
              <a:t>Smith (1997) found that children ages 5–7 who watched more than three hours of violent television a day were 25 percent more likely to say that what they saw on television was “really happening.” </a:t>
            </a:r>
            <a:r>
              <a:rPr lang="en-US" b="1" i="0" u="none" strike="noStrike" baseline="0" dirty="0">
                <a:latin typeface="ScalaSans-Regular"/>
              </a:rPr>
              <a:t>(</a:t>
            </a:r>
            <a:r>
              <a:rPr lang="en-US" b="1" u="none" strike="noStrike" baseline="0" dirty="0">
                <a:latin typeface="Scala-Italic"/>
              </a:rPr>
              <a:t>evidence supporting reason 2). </a:t>
            </a:r>
            <a:r>
              <a:rPr lang="en-US" u="none" strike="noStrike" baseline="0" dirty="0">
                <a:latin typeface="Scala-Italic"/>
              </a:rPr>
              <a:t>Of course, some children who watch more violent entertainment might already be attracted to violence. </a:t>
            </a:r>
            <a:r>
              <a:rPr lang="en-US" b="1" u="none" strike="noStrike" baseline="0" dirty="0">
                <a:latin typeface="Scala-Italic"/>
              </a:rPr>
              <a:t>(acknowledgment)</a:t>
            </a:r>
            <a:r>
              <a:rPr lang="en-US" u="none" strike="noStrike" baseline="0" dirty="0">
                <a:latin typeface="Scala-Italic"/>
              </a:rPr>
              <a:t> But Jones (1999) found that children with no predisposition to violence were as attracted to violent images as those with a violent history. </a:t>
            </a:r>
            <a:r>
              <a:rPr lang="en-US" b="1" u="none" strike="noStrike" baseline="0" dirty="0">
                <a:latin typeface="Scala-Italic"/>
              </a:rPr>
              <a:t>(response</a:t>
            </a:r>
            <a:r>
              <a:rPr lang="en-US" b="1" dirty="0">
                <a:latin typeface="Scala-Italic"/>
              </a:rPr>
              <a:t>)</a:t>
            </a:r>
          </a:p>
          <a:p>
            <a:pPr marL="0" indent="0">
              <a:buNone/>
            </a:pPr>
            <a:endParaRPr lang="en-US" sz="1800" b="1" u="none" strike="noStrike" baseline="0" dirty="0">
              <a:latin typeface="Scala-Italic"/>
            </a:endParaRPr>
          </a:p>
        </p:txBody>
      </p:sp>
    </p:spTree>
    <p:extLst>
      <p:ext uri="{BB962C8B-B14F-4D97-AF65-F5344CB8AC3E}">
        <p14:creationId xmlns:p14="http://schemas.microsoft.com/office/powerpoint/2010/main" val="33764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descr="Graphical user interface, text, application, email&#10;&#10;Description automatically generated">
            <a:extLst>
              <a:ext uri="{FF2B5EF4-FFF2-40B4-BE49-F238E27FC236}">
                <a16:creationId xmlns:a16="http://schemas.microsoft.com/office/drawing/2014/main" id="{16DA3A4C-0B77-4101-8C85-C9AAA1E393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6302" y="1094545"/>
            <a:ext cx="10839395" cy="4816692"/>
          </a:xfrm>
        </p:spPr>
      </p:pic>
      <p:sp>
        <p:nvSpPr>
          <p:cNvPr id="6" name="TextBox 5">
            <a:extLst>
              <a:ext uri="{FF2B5EF4-FFF2-40B4-BE49-F238E27FC236}">
                <a16:creationId xmlns:a16="http://schemas.microsoft.com/office/drawing/2014/main" id="{69FB8C8D-A262-4AC0-BBDB-011E2FF5382F}"/>
              </a:ext>
            </a:extLst>
          </p:cNvPr>
          <p:cNvSpPr txBox="1"/>
          <p:nvPr/>
        </p:nvSpPr>
        <p:spPr>
          <a:xfrm>
            <a:off x="1237673" y="6169891"/>
            <a:ext cx="9033163" cy="369332"/>
          </a:xfrm>
          <a:prstGeom prst="rect">
            <a:avLst/>
          </a:prstGeom>
          <a:noFill/>
        </p:spPr>
        <p:txBody>
          <a:bodyPr wrap="square" rtlCol="0">
            <a:spAutoFit/>
          </a:bodyPr>
          <a:lstStyle/>
          <a:p>
            <a:r>
              <a:rPr lang="en-US" dirty="0"/>
              <a:t>From </a:t>
            </a:r>
            <a:r>
              <a:rPr lang="en-US" i="1" dirty="0"/>
              <a:t>The Craft of Research </a:t>
            </a:r>
            <a:r>
              <a:rPr lang="en-US" u="sng" dirty="0"/>
              <a:t>(3</a:t>
            </a:r>
            <a:r>
              <a:rPr lang="en-US" u="sng" baseline="30000" dirty="0"/>
              <a:t>rd </a:t>
            </a:r>
            <a:r>
              <a:rPr lang="en-US" u="sng" dirty="0"/>
              <a:t>ed.), p. 113</a:t>
            </a:r>
            <a:endParaRPr lang="en-US" dirty="0"/>
          </a:p>
        </p:txBody>
      </p:sp>
      <p:sp>
        <p:nvSpPr>
          <p:cNvPr id="8" name="Title 1">
            <a:extLst>
              <a:ext uri="{FF2B5EF4-FFF2-40B4-BE49-F238E27FC236}">
                <a16:creationId xmlns:a16="http://schemas.microsoft.com/office/drawing/2014/main" id="{A86C6A9A-C7E5-4510-A140-BC2FC0B1C1DB}"/>
              </a:ext>
            </a:extLst>
          </p:cNvPr>
          <p:cNvSpPr>
            <a:spLocks noGrp="1"/>
          </p:cNvSpPr>
          <p:nvPr>
            <p:ph type="title"/>
          </p:nvPr>
        </p:nvSpPr>
        <p:spPr>
          <a:xfrm>
            <a:off x="1536420" y="311273"/>
            <a:ext cx="9603275" cy="1049235"/>
          </a:xfrm>
        </p:spPr>
        <p:txBody>
          <a:bodyPr/>
          <a:lstStyle/>
          <a:p>
            <a:r>
              <a:rPr lang="en-US" dirty="0"/>
              <a:t>Figure 1:</a:t>
            </a:r>
          </a:p>
        </p:txBody>
      </p:sp>
    </p:spTree>
    <p:extLst>
      <p:ext uri="{BB962C8B-B14F-4D97-AF65-F5344CB8AC3E}">
        <p14:creationId xmlns:p14="http://schemas.microsoft.com/office/powerpoint/2010/main" val="3239426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2EF49-FE9D-4031-8EBD-97396BBB7E15}"/>
              </a:ext>
            </a:extLst>
          </p:cNvPr>
          <p:cNvSpPr>
            <a:spLocks noGrp="1"/>
          </p:cNvSpPr>
          <p:nvPr>
            <p:ph type="title"/>
          </p:nvPr>
        </p:nvSpPr>
        <p:spPr>
          <a:xfrm>
            <a:off x="314433" y="817186"/>
            <a:ext cx="9603275" cy="1049235"/>
          </a:xfrm>
        </p:spPr>
        <p:txBody>
          <a:bodyPr/>
          <a:lstStyle/>
          <a:p>
            <a:r>
              <a:rPr lang="en-US" dirty="0"/>
              <a:t>But Don’t follow figure 1 </a:t>
            </a:r>
            <a:br>
              <a:rPr lang="en-US" dirty="0"/>
            </a:br>
            <a:r>
              <a:rPr lang="en-US" dirty="0"/>
              <a:t>too rigidly</a:t>
            </a:r>
          </a:p>
        </p:txBody>
      </p:sp>
      <p:sp>
        <p:nvSpPr>
          <p:cNvPr id="3" name="Content Placeholder 2">
            <a:extLst>
              <a:ext uri="{FF2B5EF4-FFF2-40B4-BE49-F238E27FC236}">
                <a16:creationId xmlns:a16="http://schemas.microsoft.com/office/drawing/2014/main" id="{7547EA96-4F77-4AF3-B0E7-2CA6C840F91A}"/>
              </a:ext>
            </a:extLst>
          </p:cNvPr>
          <p:cNvSpPr>
            <a:spLocks noGrp="1"/>
          </p:cNvSpPr>
          <p:nvPr>
            <p:ph idx="1"/>
          </p:nvPr>
        </p:nvSpPr>
        <p:spPr>
          <a:xfrm>
            <a:off x="1063652" y="2071150"/>
            <a:ext cx="10740421" cy="4037749"/>
          </a:xfrm>
        </p:spPr>
        <p:txBody>
          <a:bodyPr>
            <a:normAutofit/>
          </a:bodyPr>
          <a:lstStyle/>
          <a:p>
            <a:r>
              <a:rPr lang="en-US" dirty="0"/>
              <a:t>Claims, reasons, etc. can occur in many different orders. Sometimes you start with the acknowledgement (“While it is commonly argued that…”), followed by your response(s) (“This claim is suspect for several reasons….”) and finally your claim. (“For these reasons, I argue that…”). </a:t>
            </a:r>
          </a:p>
          <a:p>
            <a:r>
              <a:rPr lang="en-US" dirty="0"/>
              <a:t>You can also sometimes start with evidence (“Each year, 5 million people experience bullying on social media sites….  In addition, 30% of internet users…. ”), followed by the reasons (sub-claims) that this evidence supports (“These numbers show that internet bullying is a major problem…”), and then finally your main claim (“Thus, mental health experts must study internet bullying…”). </a:t>
            </a:r>
          </a:p>
          <a:p>
            <a:r>
              <a:rPr lang="en-US" dirty="0"/>
              <a:t>You also might need to add explanations or elaborations (e.g., defining terms, giving concrete examples) along the way to help your reader.  </a:t>
            </a:r>
          </a:p>
        </p:txBody>
      </p:sp>
      <p:pic>
        <p:nvPicPr>
          <p:cNvPr id="5" name="Picture 4" descr="Graphical user interface, application&#10;&#10;Description automatically generated">
            <a:extLst>
              <a:ext uri="{FF2B5EF4-FFF2-40B4-BE49-F238E27FC236}">
                <a16:creationId xmlns:a16="http://schemas.microsoft.com/office/drawing/2014/main" id="{A830AD24-3D2B-4279-A35E-15D15E9D64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1008" y="0"/>
            <a:ext cx="5400992" cy="1668544"/>
          </a:xfrm>
          <a:prstGeom prst="rect">
            <a:avLst/>
          </a:prstGeom>
        </p:spPr>
      </p:pic>
    </p:spTree>
    <p:extLst>
      <p:ext uri="{BB962C8B-B14F-4D97-AF65-F5344CB8AC3E}">
        <p14:creationId xmlns:p14="http://schemas.microsoft.com/office/powerpoint/2010/main" val="3799443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59C5B-C51A-43D2-B165-000DCC52DAE7}"/>
              </a:ext>
            </a:extLst>
          </p:cNvPr>
          <p:cNvSpPr>
            <a:spLocks noGrp="1"/>
          </p:cNvSpPr>
          <p:nvPr>
            <p:ph type="title"/>
          </p:nvPr>
        </p:nvSpPr>
        <p:spPr/>
        <p:txBody>
          <a:bodyPr/>
          <a:lstStyle/>
          <a:p>
            <a:r>
              <a:rPr lang="en-US" dirty="0"/>
              <a:t>Do you have a Warrant?</a:t>
            </a:r>
          </a:p>
        </p:txBody>
      </p:sp>
      <p:sp>
        <p:nvSpPr>
          <p:cNvPr id="3" name="Content Placeholder 2">
            <a:extLst>
              <a:ext uri="{FF2B5EF4-FFF2-40B4-BE49-F238E27FC236}">
                <a16:creationId xmlns:a16="http://schemas.microsoft.com/office/drawing/2014/main" id="{D67F91E2-7402-4A51-ADAA-A1D3B85D5A2F}"/>
              </a:ext>
            </a:extLst>
          </p:cNvPr>
          <p:cNvSpPr>
            <a:spLocks noGrp="1"/>
          </p:cNvSpPr>
          <p:nvPr>
            <p:ph idx="1"/>
          </p:nvPr>
        </p:nvSpPr>
        <p:spPr>
          <a:xfrm>
            <a:off x="1451579" y="2015732"/>
            <a:ext cx="9918385" cy="3572268"/>
          </a:xfrm>
        </p:spPr>
        <p:txBody>
          <a:bodyPr>
            <a:normAutofit fontScale="92500" lnSpcReduction="20000"/>
          </a:bodyPr>
          <a:lstStyle/>
          <a:p>
            <a:r>
              <a:rPr lang="en-US" dirty="0"/>
              <a:t>Even when readers agree that a reason is true, they may not see why that reason is relevant to you claim.</a:t>
            </a:r>
          </a:p>
          <a:p>
            <a:pPr marL="457200" lvl="1" indent="0">
              <a:buNone/>
            </a:pPr>
            <a:r>
              <a:rPr lang="en-US" sz="2000" dirty="0"/>
              <a:t>For example: We should leave </a:t>
            </a:r>
            <a:r>
              <a:rPr lang="en-US" sz="2000" b="1" dirty="0"/>
              <a:t>(claim) </a:t>
            </a:r>
            <a:r>
              <a:rPr lang="en-US" sz="2000" dirty="0"/>
              <a:t>because 2 + 2 = 4 </a:t>
            </a:r>
            <a:r>
              <a:rPr lang="en-US" sz="2000" b="1" dirty="0"/>
              <a:t>(reason). </a:t>
            </a:r>
            <a:r>
              <a:rPr lang="en-US" sz="2000" dirty="0"/>
              <a:t>Presumably everyone will agree that the reason is true. But what does it have to do with the claim?</a:t>
            </a:r>
          </a:p>
          <a:p>
            <a:r>
              <a:rPr lang="en-US" dirty="0"/>
              <a:t>Here’s a less wacky example:</a:t>
            </a:r>
          </a:p>
          <a:p>
            <a:pPr marL="457200" lvl="1" indent="0">
              <a:buNone/>
            </a:pPr>
            <a:r>
              <a:rPr lang="en-US" sz="2000" dirty="0"/>
              <a:t>We are facing significantly higher health care costs in Europe and</a:t>
            </a:r>
          </a:p>
          <a:p>
            <a:pPr marL="457200" lvl="1" indent="0">
              <a:buNone/>
            </a:pPr>
            <a:r>
              <a:rPr lang="en-US" sz="2000" dirty="0"/>
              <a:t>North America </a:t>
            </a:r>
            <a:r>
              <a:rPr lang="en-US" sz="2000" b="1" dirty="0"/>
              <a:t>(claim) </a:t>
            </a:r>
            <a:r>
              <a:rPr lang="en-US" sz="2000" dirty="0"/>
              <a:t>because global warming is moving the line of</a:t>
            </a:r>
          </a:p>
          <a:p>
            <a:pPr marL="457200" lvl="1" indent="0">
              <a:buNone/>
            </a:pPr>
            <a:r>
              <a:rPr lang="en-US" sz="2000" dirty="0"/>
              <a:t>extended hard freezes steadily northward. </a:t>
            </a:r>
            <a:r>
              <a:rPr lang="en-US" sz="2000" b="1" dirty="0"/>
              <a:t>(reason)</a:t>
            </a:r>
          </a:p>
          <a:p>
            <a:r>
              <a:rPr lang="en-US" sz="2200" dirty="0"/>
              <a:t>Again, the connection between claim and reason isn’t obvious. What do hard freezes have to do with healthcare costs?</a:t>
            </a:r>
          </a:p>
          <a:p>
            <a:endParaRPr lang="en-US" dirty="0"/>
          </a:p>
        </p:txBody>
      </p:sp>
    </p:spTree>
    <p:extLst>
      <p:ext uri="{BB962C8B-B14F-4D97-AF65-F5344CB8AC3E}">
        <p14:creationId xmlns:p14="http://schemas.microsoft.com/office/powerpoint/2010/main" val="3120556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59C5B-C51A-43D2-B165-000DCC52DAE7}"/>
              </a:ext>
            </a:extLst>
          </p:cNvPr>
          <p:cNvSpPr>
            <a:spLocks noGrp="1"/>
          </p:cNvSpPr>
          <p:nvPr>
            <p:ph type="title"/>
          </p:nvPr>
        </p:nvSpPr>
        <p:spPr/>
        <p:txBody>
          <a:bodyPr/>
          <a:lstStyle/>
          <a:p>
            <a:r>
              <a:rPr lang="en-US" dirty="0"/>
              <a:t>Warrants </a:t>
            </a:r>
            <a:r>
              <a:rPr lang="en-US" sz="1800" dirty="0"/>
              <a:t>(continued)</a:t>
            </a:r>
            <a:endParaRPr lang="en-US" dirty="0"/>
          </a:p>
        </p:txBody>
      </p:sp>
      <p:sp>
        <p:nvSpPr>
          <p:cNvPr id="3" name="Content Placeholder 2">
            <a:extLst>
              <a:ext uri="{FF2B5EF4-FFF2-40B4-BE49-F238E27FC236}">
                <a16:creationId xmlns:a16="http://schemas.microsoft.com/office/drawing/2014/main" id="{D67F91E2-7402-4A51-ADAA-A1D3B85D5A2F}"/>
              </a:ext>
            </a:extLst>
          </p:cNvPr>
          <p:cNvSpPr>
            <a:spLocks noGrp="1"/>
          </p:cNvSpPr>
          <p:nvPr>
            <p:ph idx="1"/>
          </p:nvPr>
        </p:nvSpPr>
        <p:spPr/>
        <p:txBody>
          <a:bodyPr>
            <a:normAutofit/>
          </a:bodyPr>
          <a:lstStyle/>
          <a:p>
            <a:r>
              <a:rPr lang="en-US" sz="2200" dirty="0"/>
              <a:t>This argument—</a:t>
            </a:r>
          </a:p>
          <a:p>
            <a:pPr marL="457200" lvl="1" indent="0">
              <a:buNone/>
            </a:pPr>
            <a:r>
              <a:rPr lang="en-US" sz="2000" dirty="0"/>
              <a:t>We are facing significantly higher health care costs in Europe and </a:t>
            </a:r>
            <a:r>
              <a:rPr lang="en-US" dirty="0"/>
              <a:t>North America </a:t>
            </a:r>
            <a:r>
              <a:rPr lang="en-US" b="1" dirty="0"/>
              <a:t>(claim) </a:t>
            </a:r>
            <a:r>
              <a:rPr lang="en-US" dirty="0"/>
              <a:t>because global warming is moving the line of extended hard freezes steadily northward. </a:t>
            </a:r>
            <a:r>
              <a:rPr lang="en-US" b="1" dirty="0"/>
              <a:t>(reason)</a:t>
            </a:r>
          </a:p>
          <a:p>
            <a:r>
              <a:rPr lang="en-US" sz="2000" dirty="0"/>
              <a:t>—needs a </a:t>
            </a:r>
            <a:r>
              <a:rPr lang="en-US" sz="2000" b="1" dirty="0"/>
              <a:t>warrant</a:t>
            </a:r>
            <a:r>
              <a:rPr lang="en-US" sz="2000" dirty="0"/>
              <a:t>: a </a:t>
            </a:r>
            <a:r>
              <a:rPr lang="en-US" sz="2200" dirty="0"/>
              <a:t>general principle that shows how the reason supports the claim. Here’s one: </a:t>
            </a:r>
          </a:p>
          <a:p>
            <a:pPr marL="457200" lvl="1" indent="0">
              <a:buNone/>
            </a:pPr>
            <a:r>
              <a:rPr lang="en-US" sz="2000" dirty="0"/>
              <a:t>When an area has fewer hard freezes, it must pay more to combat new diseases carried by subtropical insects no longer killed by those freezes.</a:t>
            </a:r>
          </a:p>
          <a:p>
            <a:endParaRPr lang="en-US" dirty="0"/>
          </a:p>
        </p:txBody>
      </p:sp>
    </p:spTree>
    <p:extLst>
      <p:ext uri="{BB962C8B-B14F-4D97-AF65-F5344CB8AC3E}">
        <p14:creationId xmlns:p14="http://schemas.microsoft.com/office/powerpoint/2010/main" val="4103082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59C5B-C51A-43D2-B165-000DCC52DAE7}"/>
              </a:ext>
            </a:extLst>
          </p:cNvPr>
          <p:cNvSpPr>
            <a:spLocks noGrp="1"/>
          </p:cNvSpPr>
          <p:nvPr>
            <p:ph type="title"/>
          </p:nvPr>
        </p:nvSpPr>
        <p:spPr/>
        <p:txBody>
          <a:bodyPr/>
          <a:lstStyle/>
          <a:p>
            <a:r>
              <a:rPr lang="en-US" dirty="0"/>
              <a:t>Warrants </a:t>
            </a:r>
            <a:r>
              <a:rPr lang="en-US" sz="1800" dirty="0"/>
              <a:t>(continued)</a:t>
            </a:r>
            <a:endParaRPr lang="en-US" dirty="0"/>
          </a:p>
        </p:txBody>
      </p:sp>
      <p:sp>
        <p:nvSpPr>
          <p:cNvPr id="3" name="Content Placeholder 2">
            <a:extLst>
              <a:ext uri="{FF2B5EF4-FFF2-40B4-BE49-F238E27FC236}">
                <a16:creationId xmlns:a16="http://schemas.microsoft.com/office/drawing/2014/main" id="{D67F91E2-7402-4A51-ADAA-A1D3B85D5A2F}"/>
              </a:ext>
            </a:extLst>
          </p:cNvPr>
          <p:cNvSpPr>
            <a:spLocks noGrp="1"/>
          </p:cNvSpPr>
          <p:nvPr>
            <p:ph idx="1"/>
          </p:nvPr>
        </p:nvSpPr>
        <p:spPr/>
        <p:txBody>
          <a:bodyPr>
            <a:normAutofit/>
          </a:bodyPr>
          <a:lstStyle/>
          <a:p>
            <a:pPr marL="0" indent="0">
              <a:buNone/>
            </a:pPr>
            <a:r>
              <a:rPr lang="en-US" dirty="0"/>
              <a:t>Here’s the argument with the warrant added:</a:t>
            </a:r>
          </a:p>
          <a:p>
            <a:pPr marL="457200" lvl="1" indent="0">
              <a:buNone/>
            </a:pPr>
            <a:r>
              <a:rPr lang="en-US" sz="2000" dirty="0"/>
              <a:t>When an area has fewer hard freezes, it can expect higher medical costs to cope with diseases carried by subtropical insects that do not survive freezes. </a:t>
            </a:r>
            <a:r>
              <a:rPr lang="en-US" sz="2000" b="1" dirty="0"/>
              <a:t>(warrant) </a:t>
            </a:r>
            <a:r>
              <a:rPr lang="en-US" sz="2000" dirty="0"/>
              <a:t>Europe and North America must thus expect higher health care costs </a:t>
            </a:r>
            <a:r>
              <a:rPr lang="en-US" sz="2000" b="1" dirty="0"/>
              <a:t>(main claim) </a:t>
            </a:r>
            <a:r>
              <a:rPr lang="en-US" sz="2000" dirty="0"/>
              <a:t>because global warming is moving the line of extended hard freezes steadily north. </a:t>
            </a:r>
            <a:r>
              <a:rPr lang="en-US" sz="2000" b="1" dirty="0"/>
              <a:t>(reason) </a:t>
            </a:r>
            <a:r>
              <a:rPr lang="en-US" sz="2000" dirty="0"/>
              <a:t>In the last one hundred years, the line of hard freezes lasting more than two weeks has moved north at the rate of roughly… </a:t>
            </a:r>
            <a:r>
              <a:rPr lang="en-US" sz="2000" b="1" dirty="0"/>
              <a:t>(evidence)</a:t>
            </a:r>
          </a:p>
        </p:txBody>
      </p:sp>
    </p:spTree>
    <p:extLst>
      <p:ext uri="{BB962C8B-B14F-4D97-AF65-F5344CB8AC3E}">
        <p14:creationId xmlns:p14="http://schemas.microsoft.com/office/powerpoint/2010/main" val="1262980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9FB8C8D-A262-4AC0-BBDB-011E2FF5382F}"/>
              </a:ext>
            </a:extLst>
          </p:cNvPr>
          <p:cNvSpPr txBox="1"/>
          <p:nvPr/>
        </p:nvSpPr>
        <p:spPr>
          <a:xfrm>
            <a:off x="1284807" y="6325176"/>
            <a:ext cx="9033163" cy="369332"/>
          </a:xfrm>
          <a:prstGeom prst="rect">
            <a:avLst/>
          </a:prstGeom>
          <a:noFill/>
        </p:spPr>
        <p:txBody>
          <a:bodyPr wrap="square" rtlCol="0">
            <a:spAutoFit/>
          </a:bodyPr>
          <a:lstStyle/>
          <a:p>
            <a:r>
              <a:rPr lang="en-US" dirty="0"/>
              <a:t>From </a:t>
            </a:r>
            <a:r>
              <a:rPr lang="en-US" i="1" dirty="0"/>
              <a:t>The Craft of Research </a:t>
            </a:r>
            <a:r>
              <a:rPr lang="en-US" u="sng" dirty="0"/>
              <a:t>(3</a:t>
            </a:r>
            <a:r>
              <a:rPr lang="en-US" u="sng" baseline="30000" dirty="0"/>
              <a:t>rd </a:t>
            </a:r>
            <a:r>
              <a:rPr lang="en-US" u="sng" dirty="0"/>
              <a:t>ed.), p. 116</a:t>
            </a:r>
            <a:endParaRPr lang="en-US" dirty="0"/>
          </a:p>
        </p:txBody>
      </p:sp>
      <p:sp>
        <p:nvSpPr>
          <p:cNvPr id="8" name="Title 1">
            <a:extLst>
              <a:ext uri="{FF2B5EF4-FFF2-40B4-BE49-F238E27FC236}">
                <a16:creationId xmlns:a16="http://schemas.microsoft.com/office/drawing/2014/main" id="{A86C6A9A-C7E5-4510-A140-BC2FC0B1C1DB}"/>
              </a:ext>
            </a:extLst>
          </p:cNvPr>
          <p:cNvSpPr>
            <a:spLocks noGrp="1"/>
          </p:cNvSpPr>
          <p:nvPr>
            <p:ph type="title"/>
          </p:nvPr>
        </p:nvSpPr>
        <p:spPr>
          <a:xfrm>
            <a:off x="1536420" y="311273"/>
            <a:ext cx="9603275" cy="1049235"/>
          </a:xfrm>
        </p:spPr>
        <p:txBody>
          <a:bodyPr/>
          <a:lstStyle/>
          <a:p>
            <a:r>
              <a:rPr lang="en-US" dirty="0"/>
              <a:t>Figure 2:</a:t>
            </a:r>
          </a:p>
        </p:txBody>
      </p:sp>
      <p:pic>
        <p:nvPicPr>
          <p:cNvPr id="7" name="Content Placeholder 6" descr="Graphical user interface, diagram, text, application, chat or text message&#10;&#10;Description automatically generated">
            <a:extLst>
              <a:ext uri="{FF2B5EF4-FFF2-40B4-BE49-F238E27FC236}">
                <a16:creationId xmlns:a16="http://schemas.microsoft.com/office/drawing/2014/main" id="{B0542232-965A-4BCC-8EE4-C507AF3FD70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88620" y="835890"/>
            <a:ext cx="10668001" cy="5334001"/>
          </a:xfrm>
        </p:spPr>
      </p:pic>
    </p:spTree>
    <p:extLst>
      <p:ext uri="{BB962C8B-B14F-4D97-AF65-F5344CB8AC3E}">
        <p14:creationId xmlns:p14="http://schemas.microsoft.com/office/powerpoint/2010/main" val="2893985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63C8B-D722-42F4-8294-AA1BE94CE2E2}"/>
              </a:ext>
            </a:extLst>
          </p:cNvPr>
          <p:cNvSpPr>
            <a:spLocks noGrp="1"/>
          </p:cNvSpPr>
          <p:nvPr>
            <p:ph type="title"/>
          </p:nvPr>
        </p:nvSpPr>
        <p:spPr/>
        <p:txBody>
          <a:bodyPr/>
          <a:lstStyle/>
          <a:p>
            <a:r>
              <a:rPr lang="en-US" dirty="0"/>
              <a:t>Building a complex argument	</a:t>
            </a:r>
          </a:p>
        </p:txBody>
      </p:sp>
      <p:sp>
        <p:nvSpPr>
          <p:cNvPr id="3" name="Content Placeholder 2">
            <a:extLst>
              <a:ext uri="{FF2B5EF4-FFF2-40B4-BE49-F238E27FC236}">
                <a16:creationId xmlns:a16="http://schemas.microsoft.com/office/drawing/2014/main" id="{F559AB48-2D21-4567-95FC-1EDB91B6AB2E}"/>
              </a:ext>
            </a:extLst>
          </p:cNvPr>
          <p:cNvSpPr>
            <a:spLocks noGrp="1"/>
          </p:cNvSpPr>
          <p:nvPr>
            <p:ph idx="1"/>
          </p:nvPr>
        </p:nvSpPr>
        <p:spPr/>
        <p:txBody>
          <a:bodyPr>
            <a:normAutofit lnSpcReduction="10000"/>
          </a:bodyPr>
          <a:lstStyle/>
          <a:p>
            <a:pPr marL="0" indent="0" algn="l">
              <a:buNone/>
            </a:pPr>
            <a:r>
              <a:rPr lang="en-US" sz="1800" b="0" i="0" u="none" strike="noStrike" baseline="0" dirty="0">
                <a:latin typeface="Scala-Regular"/>
              </a:rPr>
              <a:t>The 5 elements (claim, evidence, reason, acknowledgement + response, warrant) constitute the core of a “basic” argument. But arguments in research reports are usually more complex.</a:t>
            </a:r>
          </a:p>
          <a:p>
            <a:pPr algn="l"/>
            <a:r>
              <a:rPr lang="en-US" sz="1800" b="0" i="0" u="none" strike="noStrike" baseline="0" dirty="0">
                <a:latin typeface="Scala-Regular"/>
              </a:rPr>
              <a:t>We almost always support a claim with two or more reasons, each of which must be supported by its own evidence and perhaps justi</a:t>
            </a:r>
            <a:r>
              <a:rPr lang="en-US" sz="1800" b="0" i="0" u="none" strike="noStrike" baseline="0" dirty="0">
                <a:latin typeface="Scala-RegularExpert"/>
              </a:rPr>
              <a:t>fi</a:t>
            </a:r>
            <a:r>
              <a:rPr lang="en-US" sz="1800" b="0" i="0" u="none" strike="noStrike" baseline="0" dirty="0">
                <a:latin typeface="Scala-Regular"/>
              </a:rPr>
              <a:t>ed by its own warrant.</a:t>
            </a:r>
          </a:p>
          <a:p>
            <a:pPr algn="l"/>
            <a:r>
              <a:rPr lang="en-US" sz="1800" b="0" i="0" u="none" strike="noStrike" baseline="0" dirty="0">
                <a:latin typeface="Scala-Regular"/>
              </a:rPr>
              <a:t> Since readers think of many alternatives and objections to any complex argument, you’ll typically have to respond to several of them.</a:t>
            </a:r>
          </a:p>
          <a:p>
            <a:pPr marL="0" indent="0" algn="l">
              <a:buNone/>
            </a:pPr>
            <a:endParaRPr lang="en-US" sz="1800" dirty="0">
              <a:latin typeface="Scala-Regular"/>
            </a:endParaRPr>
          </a:p>
          <a:p>
            <a:pPr marL="0" indent="0" algn="l">
              <a:buNone/>
            </a:pPr>
            <a:r>
              <a:rPr lang="en-US" sz="1800" dirty="0">
                <a:latin typeface="Scala-Regular"/>
              </a:rPr>
              <a:t>Note: The text on this slide and two following it is “plagiarized” almost verbatim from </a:t>
            </a:r>
            <a:r>
              <a:rPr lang="en-US" sz="1800" i="1" dirty="0">
                <a:latin typeface="Scala-Regular"/>
              </a:rPr>
              <a:t>The Craft of Research</a:t>
            </a:r>
            <a:r>
              <a:rPr lang="en-US" sz="1800" dirty="0">
                <a:latin typeface="Scala-Regular"/>
              </a:rPr>
              <a:t>, pp. 116-117.</a:t>
            </a:r>
          </a:p>
        </p:txBody>
      </p:sp>
    </p:spTree>
    <p:extLst>
      <p:ext uri="{BB962C8B-B14F-4D97-AF65-F5344CB8AC3E}">
        <p14:creationId xmlns:p14="http://schemas.microsoft.com/office/powerpoint/2010/main" val="36581244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63C8B-D722-42F4-8294-AA1BE94CE2E2}"/>
              </a:ext>
            </a:extLst>
          </p:cNvPr>
          <p:cNvSpPr>
            <a:spLocks noGrp="1"/>
          </p:cNvSpPr>
          <p:nvPr>
            <p:ph type="title"/>
          </p:nvPr>
        </p:nvSpPr>
        <p:spPr/>
        <p:txBody>
          <a:bodyPr/>
          <a:lstStyle/>
          <a:p>
            <a:r>
              <a:rPr lang="en-US" dirty="0"/>
              <a:t>Building a complex argument </a:t>
            </a:r>
            <a:r>
              <a:rPr lang="en-US" sz="1800" dirty="0"/>
              <a:t>(continued)</a:t>
            </a:r>
            <a:r>
              <a:rPr lang="en-US" dirty="0"/>
              <a:t>	</a:t>
            </a:r>
          </a:p>
        </p:txBody>
      </p:sp>
      <p:sp>
        <p:nvSpPr>
          <p:cNvPr id="3" name="Content Placeholder 2">
            <a:extLst>
              <a:ext uri="{FF2B5EF4-FFF2-40B4-BE49-F238E27FC236}">
                <a16:creationId xmlns:a16="http://schemas.microsoft.com/office/drawing/2014/main" id="{F559AB48-2D21-4567-95FC-1EDB91B6AB2E}"/>
              </a:ext>
            </a:extLst>
          </p:cNvPr>
          <p:cNvSpPr>
            <a:spLocks noGrp="1"/>
          </p:cNvSpPr>
          <p:nvPr>
            <p:ph idx="1"/>
          </p:nvPr>
        </p:nvSpPr>
        <p:spPr/>
        <p:txBody>
          <a:bodyPr>
            <a:normAutofit/>
          </a:bodyPr>
          <a:lstStyle/>
          <a:p>
            <a:pPr marL="0" indent="0">
              <a:buNone/>
            </a:pPr>
            <a:r>
              <a:rPr lang="en-US" sz="2000" b="0" i="0" u="none" strike="noStrike" baseline="0" dirty="0">
                <a:latin typeface="Scala-Regular"/>
              </a:rPr>
              <a:t>Moreover, each element of an argument may itself have to be treated as a subclaim, supported by its own argument.</a:t>
            </a:r>
            <a:endParaRPr lang="en-US" dirty="0"/>
          </a:p>
          <a:p>
            <a:r>
              <a:rPr lang="en-US" dirty="0"/>
              <a:t>Each response to an objection may need reasons and evidence to support it.</a:t>
            </a:r>
          </a:p>
          <a:p>
            <a:r>
              <a:rPr lang="en-US" dirty="0"/>
              <a:t>If your readers doubt the truth of a warrant, you may have to treat it as a subclaim and support it with its own argument, including reasons, evidence, and perhaps even its own warrant with its own acknowledgments and responses.</a:t>
            </a:r>
          </a:p>
          <a:p>
            <a:pPr marL="0" indent="0">
              <a:buNone/>
            </a:pPr>
            <a:r>
              <a:rPr lang="en-US" dirty="0"/>
              <a:t>Only the evidence “stands alone,” but even then you must explain where you got it and maybe why you think it’s reliable, and that may require yet another argument.</a:t>
            </a:r>
          </a:p>
        </p:txBody>
      </p:sp>
    </p:spTree>
    <p:extLst>
      <p:ext uri="{BB962C8B-B14F-4D97-AF65-F5344CB8AC3E}">
        <p14:creationId xmlns:p14="http://schemas.microsoft.com/office/powerpoint/2010/main" val="25186333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63C8B-D722-42F4-8294-AA1BE94CE2E2}"/>
              </a:ext>
            </a:extLst>
          </p:cNvPr>
          <p:cNvSpPr>
            <a:spLocks noGrp="1"/>
          </p:cNvSpPr>
          <p:nvPr>
            <p:ph type="title"/>
          </p:nvPr>
        </p:nvSpPr>
        <p:spPr/>
        <p:txBody>
          <a:bodyPr/>
          <a:lstStyle/>
          <a:p>
            <a:r>
              <a:rPr lang="en-US" dirty="0"/>
              <a:t>Building a complex argument </a:t>
            </a:r>
            <a:r>
              <a:rPr lang="en-US" sz="1800" dirty="0"/>
              <a:t>(continued)</a:t>
            </a:r>
            <a:r>
              <a:rPr lang="en-US" dirty="0"/>
              <a:t>	</a:t>
            </a:r>
          </a:p>
        </p:txBody>
      </p:sp>
      <p:sp>
        <p:nvSpPr>
          <p:cNvPr id="3" name="Content Placeholder 2">
            <a:extLst>
              <a:ext uri="{FF2B5EF4-FFF2-40B4-BE49-F238E27FC236}">
                <a16:creationId xmlns:a16="http://schemas.microsoft.com/office/drawing/2014/main" id="{F559AB48-2D21-4567-95FC-1EDB91B6AB2E}"/>
              </a:ext>
            </a:extLst>
          </p:cNvPr>
          <p:cNvSpPr>
            <a:spLocks noGrp="1"/>
          </p:cNvSpPr>
          <p:nvPr>
            <p:ph idx="1"/>
          </p:nvPr>
        </p:nvSpPr>
        <p:spPr/>
        <p:txBody>
          <a:bodyPr>
            <a:normAutofit/>
          </a:bodyPr>
          <a:lstStyle/>
          <a:p>
            <a:pPr marL="0" indent="0" algn="l">
              <a:buNone/>
            </a:pPr>
            <a:r>
              <a:rPr lang="en-US" sz="2000" b="1" i="0" u="none" strike="noStrike" baseline="0" dirty="0">
                <a:latin typeface="Scala-Regular"/>
              </a:rPr>
              <a:t>Finally, you might need to do elaboration.</a:t>
            </a:r>
          </a:p>
          <a:p>
            <a:r>
              <a:rPr lang="en-US" sz="1800" b="0" i="0" u="none" strike="noStrike" baseline="0" dirty="0">
                <a:latin typeface="Scala-Regular"/>
              </a:rPr>
              <a:t>Most arguments include background, definitions</a:t>
            </a:r>
            <a:r>
              <a:rPr lang="en-US" sz="1800" dirty="0">
                <a:latin typeface="Scala-Regular"/>
              </a:rPr>
              <a:t>, </a:t>
            </a:r>
            <a:r>
              <a:rPr lang="en-US" sz="1800" b="0" i="0" u="none" strike="noStrike" baseline="0" dirty="0">
                <a:latin typeface="Scala-Regular"/>
              </a:rPr>
              <a:t>explanations of issues that readers might not understand, and so on.</a:t>
            </a:r>
          </a:p>
          <a:p>
            <a:r>
              <a:rPr lang="en-US" sz="1800" b="0" i="0" u="none" strike="noStrike" baseline="0" dirty="0">
                <a:latin typeface="Scala-Regular"/>
              </a:rPr>
              <a:t>If, for example, you were making an argument about the relationship between in</a:t>
            </a:r>
            <a:r>
              <a:rPr lang="en-US" sz="1800" dirty="0">
                <a:latin typeface="Scala-RegularExpert"/>
              </a:rPr>
              <a:t>fl</a:t>
            </a:r>
            <a:r>
              <a:rPr lang="en-US" sz="1800" b="0" i="0" u="none" strike="noStrike" baseline="0" dirty="0">
                <a:latin typeface="Scala-Regular"/>
              </a:rPr>
              <a:t>ation and money supply to readers not familiar with economic theory, you would have to explain how economists define “money.”</a:t>
            </a:r>
          </a:p>
          <a:p>
            <a:r>
              <a:rPr lang="en-US" sz="1800" b="0" i="0" u="none" strike="noStrike" baseline="0" dirty="0">
                <a:latin typeface="Scala-Regular"/>
              </a:rPr>
              <a:t>Serious arguments are complex constructions.</a:t>
            </a:r>
          </a:p>
        </p:txBody>
      </p:sp>
    </p:spTree>
    <p:extLst>
      <p:ext uri="{BB962C8B-B14F-4D97-AF65-F5344CB8AC3E}">
        <p14:creationId xmlns:p14="http://schemas.microsoft.com/office/powerpoint/2010/main" val="302964763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806</TotalTime>
  <Words>2695</Words>
  <Application>Microsoft Office PowerPoint</Application>
  <PresentationFormat>Widescreen</PresentationFormat>
  <Paragraphs>120</Paragraphs>
  <Slides>25</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25</vt:i4>
      </vt:variant>
    </vt:vector>
  </HeadingPairs>
  <TitlesOfParts>
    <vt:vector size="36" baseType="lpstr">
      <vt:lpstr>Arial</vt:lpstr>
      <vt:lpstr>Calibri</vt:lpstr>
      <vt:lpstr>Gill Sans MT</vt:lpstr>
      <vt:lpstr>Scala-Italic</vt:lpstr>
      <vt:lpstr>Scala-Regular</vt:lpstr>
      <vt:lpstr>Scala-RegularExpert</vt:lpstr>
      <vt:lpstr>ScalaSans-Expert</vt:lpstr>
      <vt:lpstr>ScalaSans-Italic</vt:lpstr>
      <vt:lpstr>ScalaSans-Regular</vt:lpstr>
      <vt:lpstr>Segoe UI</vt:lpstr>
      <vt:lpstr>Gallery</vt:lpstr>
      <vt:lpstr>Arguments </vt:lpstr>
      <vt:lpstr> Preliminaries</vt:lpstr>
      <vt:lpstr> Preliminaries  (continued)</vt:lpstr>
      <vt:lpstr>Arguments: Thinking about the reader</vt:lpstr>
      <vt:lpstr>Arguments: Thinking about the reader (continued)</vt:lpstr>
      <vt:lpstr>Planning your argument: Questions to ask yourself</vt:lpstr>
      <vt:lpstr>Claims + Reasons</vt:lpstr>
      <vt:lpstr>Claims + Reasons: Practice</vt:lpstr>
      <vt:lpstr>Claims + Reasons: Practice - answer</vt:lpstr>
      <vt:lpstr>Core of an argument</vt:lpstr>
      <vt:lpstr>Clarification of terms</vt:lpstr>
      <vt:lpstr>Example </vt:lpstr>
      <vt:lpstr>Example (alternate analysis) </vt:lpstr>
      <vt:lpstr>Evidence vs. reasons</vt:lpstr>
      <vt:lpstr>Acknowledging &amp; responding to objections (counter-arguments)</vt:lpstr>
      <vt:lpstr>Example with acknowledgement + response</vt:lpstr>
      <vt:lpstr>Figure 1:</vt:lpstr>
      <vt:lpstr>But Don’t follow figure 1  too rigidly</vt:lpstr>
      <vt:lpstr>Do you have a Warrant?</vt:lpstr>
      <vt:lpstr>Warrants (continued)</vt:lpstr>
      <vt:lpstr>Warrants (continued)</vt:lpstr>
      <vt:lpstr>Figure 2:</vt:lpstr>
      <vt:lpstr>Building a complex argument </vt:lpstr>
      <vt:lpstr>Building a complex argument (continued) </vt:lpstr>
      <vt:lpstr>Building a complex argument (continued)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Argument</dc:title>
  <dc:creator>Graduate Writing Specialist</dc:creator>
  <cp:lastModifiedBy>Graduate Writing Specialist</cp:lastModifiedBy>
  <cp:revision>34</cp:revision>
  <dcterms:created xsi:type="dcterms:W3CDTF">2021-06-10T19:04:01Z</dcterms:created>
  <dcterms:modified xsi:type="dcterms:W3CDTF">2022-04-12T21:32:55Z</dcterms:modified>
</cp:coreProperties>
</file>