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63" r:id="rId6"/>
    <p:sldId id="270" r:id="rId7"/>
    <p:sldId id="271" r:id="rId8"/>
    <p:sldId id="273" r:id="rId9"/>
    <p:sldId id="272" r:id="rId10"/>
    <p:sldId id="274" r:id="rId11"/>
    <p:sldId id="275" r:id="rId12"/>
    <p:sldId id="276" r:id="rId13"/>
    <p:sldId id="278" r:id="rId14"/>
    <p:sldId id="279" r:id="rId15"/>
    <p:sldId id="280" r:id="rId16"/>
    <p:sldId id="277" r:id="rId17"/>
    <p:sldId id="281" r:id="rId18"/>
    <p:sldId id="282" r:id="rId19"/>
    <p:sldId id="283" r:id="rId20"/>
    <p:sldId id="284" r:id="rId21"/>
    <p:sldId id="268" r:id="rId22"/>
    <p:sldId id="26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7/11/2022</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0F7B03E-F394-4B98-A8C1-73C62AD2FDB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16057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7/11/2022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5731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414CA4-3D83-40F7-A2B9-36622368A415}" type="datetimeFigureOut">
              <a:rPr lang="en-US" smtClean="0"/>
              <a:t>7/11/2022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0918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414CA4-3D83-40F7-A2B9-36622368A415}" type="datetimeFigureOut">
              <a:rPr lang="en-US" smtClean="0"/>
              <a:t>7/11/2022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4939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414CA4-3D83-40F7-A2B9-36622368A415}" type="datetimeFigureOut">
              <a:rPr lang="en-US" smtClean="0"/>
              <a:t>7/11/2022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F7B03E-F394-4B98-A8C1-73C62AD2FDB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3597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414CA4-3D83-40F7-A2B9-36622368A415}" type="datetimeFigureOut">
              <a:rPr lang="en-US" smtClean="0"/>
              <a:t>7/11/2022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F7B03E-F394-4B98-A8C1-73C62AD2FDB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254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414CA4-3D83-40F7-A2B9-36622368A415}" type="datetimeFigureOut">
              <a:rPr lang="en-US" smtClean="0"/>
              <a:t>7/11/2022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F7B03E-F394-4B98-A8C1-73C62AD2FDB0}" type="slidenum">
              <a:rPr lang="en-US" smtClean="0"/>
              <a:t>‹#›</a:t>
            </a:fld>
            <a:endParaRPr lang="en-US"/>
          </a:p>
        </p:txBody>
      </p:sp>
    </p:spTree>
    <p:extLst>
      <p:ext uri="{BB962C8B-B14F-4D97-AF65-F5344CB8AC3E}">
        <p14:creationId xmlns:p14="http://schemas.microsoft.com/office/powerpoint/2010/main" val="89433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414CA4-3D83-40F7-A2B9-36622368A415}" type="datetimeFigureOut">
              <a:rPr lang="en-US" smtClean="0"/>
              <a:t>7/11/2022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5633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F414CA4-3D83-40F7-A2B9-36622368A415}" type="datetimeFigureOut">
              <a:rPr lang="en-US" smtClean="0"/>
              <a:t>7/11/2022</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40F7B03E-F394-4B98-A8C1-73C62AD2FDB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2462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7/11/2022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721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414CA4-3D83-40F7-A2B9-36622368A415}" type="datetimeFigureOut">
              <a:rPr lang="en-US" smtClean="0"/>
              <a:t>7/11/2022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7B03E-F394-4B98-A8C1-73C62AD2FDB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1446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F414CA4-3D83-40F7-A2B9-36622368A415}" type="datetimeFigureOut">
              <a:rPr lang="en-US" smtClean="0"/>
              <a:t>7/11/2022</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0F7B03E-F394-4B98-A8C1-73C62AD2FDB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4272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93514-CB30-4878-BDCA-D3BC572B1BD9}"/>
              </a:ext>
            </a:extLst>
          </p:cNvPr>
          <p:cNvSpPr>
            <a:spLocks noGrp="1"/>
          </p:cNvSpPr>
          <p:nvPr>
            <p:ph type="ctrTitle"/>
          </p:nvPr>
        </p:nvSpPr>
        <p:spPr/>
        <p:txBody>
          <a:bodyPr>
            <a:normAutofit fontScale="90000"/>
          </a:bodyPr>
          <a:lstStyle/>
          <a:p>
            <a:r>
              <a:rPr lang="en-US" dirty="0"/>
              <a:t>Introductions &amp; Problem Statements </a:t>
            </a:r>
          </a:p>
        </p:txBody>
      </p:sp>
      <p:sp>
        <p:nvSpPr>
          <p:cNvPr id="3" name="Subtitle 2">
            <a:extLst>
              <a:ext uri="{FF2B5EF4-FFF2-40B4-BE49-F238E27FC236}">
                <a16:creationId xmlns:a16="http://schemas.microsoft.com/office/drawing/2014/main" id="{B01E4F91-693A-496A-912B-6506993A5023}"/>
              </a:ext>
            </a:extLst>
          </p:cNvPr>
          <p:cNvSpPr>
            <a:spLocks noGrp="1"/>
          </p:cNvSpPr>
          <p:nvPr>
            <p:ph type="subTitle" idx="1"/>
          </p:nvPr>
        </p:nvSpPr>
        <p:spPr>
          <a:xfrm>
            <a:off x="2417780" y="3531204"/>
            <a:ext cx="8637072" cy="1474905"/>
          </a:xfrm>
        </p:spPr>
        <p:txBody>
          <a:bodyPr>
            <a:normAutofit/>
          </a:bodyPr>
          <a:lstStyle/>
          <a:p>
            <a:r>
              <a:rPr lang="en-US" b="1" dirty="0"/>
              <a:t>Omar Hussein</a:t>
            </a:r>
          </a:p>
          <a:p>
            <a:r>
              <a:rPr lang="en-US" b="1" dirty="0"/>
              <a:t>Graduate Writing specialist </a:t>
            </a:r>
          </a:p>
          <a:p>
            <a:r>
              <a:rPr lang="en-US" b="1" dirty="0"/>
              <a:t>The CSULB graduate Center</a:t>
            </a:r>
          </a:p>
        </p:txBody>
      </p:sp>
    </p:spTree>
    <p:extLst>
      <p:ext uri="{BB962C8B-B14F-4D97-AF65-F5344CB8AC3E}">
        <p14:creationId xmlns:p14="http://schemas.microsoft.com/office/powerpoint/2010/main" val="4269893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p:txBody>
          <a:bodyPr/>
          <a:lstStyle/>
          <a:p>
            <a:br>
              <a:rPr lang="en-US" dirty="0"/>
            </a:br>
            <a:r>
              <a:rPr lang="en-US" dirty="0"/>
              <a:t>Preliminaries</a:t>
            </a:r>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a:xfrm>
            <a:off x="1451579" y="2015732"/>
            <a:ext cx="10578234" cy="4037749"/>
          </a:xfrm>
        </p:spPr>
        <p:txBody>
          <a:bodyPr>
            <a:normAutofit fontScale="92500"/>
          </a:bodyPr>
          <a:lstStyle/>
          <a:p>
            <a:pPr marL="0" indent="0">
              <a:buNone/>
            </a:pPr>
            <a:r>
              <a:rPr lang="en-US" dirty="0"/>
              <a:t>“Once you think you have a draft that works, you’re ready to write your final introduction… Some writers think that means following the standard advice: </a:t>
            </a:r>
            <a:r>
              <a:rPr lang="en-US" i="1" dirty="0"/>
              <a:t>Grab their attention with something snappy or cute. </a:t>
            </a:r>
            <a:r>
              <a:rPr lang="en-US" dirty="0"/>
              <a:t>That’s not useless advice, but those who read research reports want more than cute and snappy. What seizes their attention is a problem they think needs a solution, and what holds it is a promise that you’ve found it… [Y]</a:t>
            </a:r>
            <a:r>
              <a:rPr lang="en-US" dirty="0" err="1"/>
              <a:t>ou</a:t>
            </a:r>
            <a:r>
              <a:rPr lang="en-US" dirty="0"/>
              <a:t> can always work with readers who say, </a:t>
            </a:r>
            <a:r>
              <a:rPr lang="en-US" i="1" dirty="0"/>
              <a:t>I don’t agree</a:t>
            </a:r>
            <a:r>
              <a:rPr lang="en-US" dirty="0"/>
              <a:t>. What you can’t survive are those who shrug and say, </a:t>
            </a:r>
            <a:r>
              <a:rPr lang="en-US" i="1" dirty="0"/>
              <a:t>I don’t care.</a:t>
            </a:r>
            <a:r>
              <a:rPr lang="en-US" dirty="0"/>
              <a:t>.”</a:t>
            </a:r>
          </a:p>
          <a:p>
            <a:pPr marL="0" indent="0">
              <a:buNone/>
            </a:pPr>
            <a:r>
              <a:rPr lang="en-US" dirty="0"/>
              <a:t>—Booth, </a:t>
            </a:r>
            <a:r>
              <a:rPr lang="en-US" dirty="0" err="1"/>
              <a:t>Colomb</a:t>
            </a:r>
            <a:r>
              <a:rPr lang="en-US" dirty="0"/>
              <a:t>, &amp; Williams (2008), </a:t>
            </a:r>
            <a:r>
              <a:rPr lang="en-US" i="1" dirty="0"/>
              <a:t>The Craft of Research, </a:t>
            </a:r>
            <a:r>
              <a:rPr lang="en-US" dirty="0"/>
              <a:t>3</a:t>
            </a:r>
            <a:r>
              <a:rPr lang="en-US" baseline="30000" dirty="0"/>
              <a:t>rd</a:t>
            </a:r>
            <a:r>
              <a:rPr lang="en-US" dirty="0"/>
              <a:t> ed. </a:t>
            </a:r>
          </a:p>
          <a:p>
            <a:pPr marL="0" indent="0">
              <a:buNone/>
            </a:pPr>
            <a:endParaRPr lang="en-US" dirty="0"/>
          </a:p>
          <a:p>
            <a:pPr marL="0" indent="0">
              <a:buNone/>
            </a:pPr>
            <a:r>
              <a:rPr lang="en-US" dirty="0"/>
              <a:t>The following slides borrow and steal shamelessly from </a:t>
            </a:r>
            <a:r>
              <a:rPr lang="en-US" i="1" dirty="0"/>
              <a:t>The Craft of Research </a:t>
            </a:r>
            <a:r>
              <a:rPr lang="en-US" dirty="0"/>
              <a:t>and other related works by Joseph Williams and company. I note the sources (as I’m doing here) but I don’t always use proper citation.</a:t>
            </a:r>
          </a:p>
        </p:txBody>
      </p:sp>
    </p:spTree>
    <p:extLst>
      <p:ext uri="{BB962C8B-B14F-4D97-AF65-F5344CB8AC3E}">
        <p14:creationId xmlns:p14="http://schemas.microsoft.com/office/powerpoint/2010/main" val="3894995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E8B3-A5CD-4DF9-945C-180DEB4685AA}"/>
              </a:ext>
            </a:extLst>
          </p:cNvPr>
          <p:cNvSpPr>
            <a:spLocks noGrp="1"/>
          </p:cNvSpPr>
          <p:nvPr>
            <p:ph type="title"/>
          </p:nvPr>
        </p:nvSpPr>
        <p:spPr/>
        <p:txBody>
          <a:bodyPr/>
          <a:lstStyle/>
          <a:p>
            <a:br>
              <a:rPr lang="en-US" dirty="0"/>
            </a:br>
            <a:r>
              <a:rPr lang="en-US" dirty="0"/>
              <a:t>Preliminaries  </a:t>
            </a:r>
            <a:r>
              <a:rPr lang="en-US" sz="1800" dirty="0"/>
              <a:t>(continued)</a:t>
            </a:r>
            <a:endParaRPr lang="en-US" dirty="0"/>
          </a:p>
        </p:txBody>
      </p:sp>
      <p:sp>
        <p:nvSpPr>
          <p:cNvPr id="3" name="Content Placeholder 2">
            <a:extLst>
              <a:ext uri="{FF2B5EF4-FFF2-40B4-BE49-F238E27FC236}">
                <a16:creationId xmlns:a16="http://schemas.microsoft.com/office/drawing/2014/main" id="{991AA891-2EBD-4ABF-8451-4BC16E7DF52E}"/>
              </a:ext>
            </a:extLst>
          </p:cNvPr>
          <p:cNvSpPr>
            <a:spLocks noGrp="1"/>
          </p:cNvSpPr>
          <p:nvPr>
            <p:ph idx="1"/>
          </p:nvPr>
        </p:nvSpPr>
        <p:spPr/>
        <p:txBody>
          <a:bodyPr>
            <a:normAutofit/>
          </a:bodyPr>
          <a:lstStyle/>
          <a:p>
            <a:r>
              <a:rPr lang="en-US" dirty="0"/>
              <a:t>Introductions (which generally include problem statements) inform readers what the paper is going to do for them (and why they should keep reading).</a:t>
            </a:r>
          </a:p>
          <a:p>
            <a:r>
              <a:rPr lang="en-US" dirty="0"/>
              <a:t>In other words, introductions are a statement of value: they explain to the reader how the paper is going to offer value to them.</a:t>
            </a:r>
          </a:p>
          <a:p>
            <a:r>
              <a:rPr lang="en-US" dirty="0"/>
              <a:t> How do papers offer value? By trying to change the reader’s mind in some way, usually by answering a question or responding to a problem.</a:t>
            </a:r>
          </a:p>
        </p:txBody>
      </p:sp>
    </p:spTree>
    <p:extLst>
      <p:ext uri="{BB962C8B-B14F-4D97-AF65-F5344CB8AC3E}">
        <p14:creationId xmlns:p14="http://schemas.microsoft.com/office/powerpoint/2010/main" val="3994866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5314-ACE3-4A6C-ACC8-B32E0DCBEA56}"/>
              </a:ext>
            </a:extLst>
          </p:cNvPr>
          <p:cNvSpPr>
            <a:spLocks noGrp="1"/>
          </p:cNvSpPr>
          <p:nvPr>
            <p:ph type="title"/>
          </p:nvPr>
        </p:nvSpPr>
        <p:spPr/>
        <p:txBody>
          <a:bodyPr/>
          <a:lstStyle/>
          <a:p>
            <a:r>
              <a:rPr lang="en-US" dirty="0"/>
              <a:t>Thinking about the reader</a:t>
            </a:r>
          </a:p>
        </p:txBody>
      </p:sp>
      <p:sp>
        <p:nvSpPr>
          <p:cNvPr id="3" name="Content Placeholder 2">
            <a:extLst>
              <a:ext uri="{FF2B5EF4-FFF2-40B4-BE49-F238E27FC236}">
                <a16:creationId xmlns:a16="http://schemas.microsoft.com/office/drawing/2014/main" id="{322A0187-62DC-4C02-B5DA-78A5BAEAD0B2}"/>
              </a:ext>
            </a:extLst>
          </p:cNvPr>
          <p:cNvSpPr>
            <a:spLocks noGrp="1"/>
          </p:cNvSpPr>
          <p:nvPr>
            <p:ph idx="1"/>
          </p:nvPr>
        </p:nvSpPr>
        <p:spPr/>
        <p:txBody>
          <a:bodyPr>
            <a:normAutofit lnSpcReduction="10000"/>
          </a:bodyPr>
          <a:lstStyle/>
          <a:p>
            <a:r>
              <a:rPr lang="en-US" dirty="0"/>
              <a:t>For any piece of writing, you should always be thinking about the reader. </a:t>
            </a:r>
          </a:p>
          <a:p>
            <a:pPr lvl="1"/>
            <a:r>
              <a:rPr lang="en-US" dirty="0"/>
              <a:t>Who is the reader?</a:t>
            </a:r>
          </a:p>
          <a:p>
            <a:pPr lvl="1"/>
            <a:r>
              <a:rPr lang="en-US" dirty="0"/>
              <a:t>What does the reader want to know? (i.e., why is the reader reading my paper?)</a:t>
            </a:r>
          </a:p>
          <a:p>
            <a:r>
              <a:rPr lang="en-US" dirty="0"/>
              <a:t>Don’t think of the reader as your professor (even if your professor is the only person who’s actually going to read the paper). </a:t>
            </a:r>
            <a:r>
              <a:rPr lang="en-US" b="1" dirty="0"/>
              <a:t>Thinking this way is a mistake.</a:t>
            </a:r>
          </a:p>
          <a:p>
            <a:r>
              <a:rPr lang="en-US" dirty="0"/>
              <a:t>Instead, picture an idealized or imaginary reader. For college and grad school, a good imaginary reader might be a classmate of yours (a peer) who shares with you a knowledge of the basic ideas of the field but doesn’t know anything about your specific paper topic. </a:t>
            </a:r>
          </a:p>
        </p:txBody>
      </p:sp>
    </p:spTree>
    <p:extLst>
      <p:ext uri="{BB962C8B-B14F-4D97-AF65-F5344CB8AC3E}">
        <p14:creationId xmlns:p14="http://schemas.microsoft.com/office/powerpoint/2010/main" val="1870965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5314-ACE3-4A6C-ACC8-B32E0DCBEA56}"/>
              </a:ext>
            </a:extLst>
          </p:cNvPr>
          <p:cNvSpPr>
            <a:spLocks noGrp="1"/>
          </p:cNvSpPr>
          <p:nvPr>
            <p:ph type="title"/>
          </p:nvPr>
        </p:nvSpPr>
        <p:spPr/>
        <p:txBody>
          <a:bodyPr/>
          <a:lstStyle/>
          <a:p>
            <a:r>
              <a:rPr lang="en-US" dirty="0"/>
              <a:t>Thinking about the reader </a:t>
            </a:r>
            <a:r>
              <a:rPr lang="en-US" sz="1800" dirty="0"/>
              <a:t>(continued)</a:t>
            </a:r>
            <a:endParaRPr lang="en-US" dirty="0"/>
          </a:p>
        </p:txBody>
      </p:sp>
      <p:sp>
        <p:nvSpPr>
          <p:cNvPr id="3" name="Content Placeholder 2">
            <a:extLst>
              <a:ext uri="{FF2B5EF4-FFF2-40B4-BE49-F238E27FC236}">
                <a16:creationId xmlns:a16="http://schemas.microsoft.com/office/drawing/2014/main" id="{322A0187-62DC-4C02-B5DA-78A5BAEAD0B2}"/>
              </a:ext>
            </a:extLst>
          </p:cNvPr>
          <p:cNvSpPr>
            <a:spLocks noGrp="1"/>
          </p:cNvSpPr>
          <p:nvPr>
            <p:ph idx="1"/>
          </p:nvPr>
        </p:nvSpPr>
        <p:spPr>
          <a:xfrm>
            <a:off x="1451579" y="2015732"/>
            <a:ext cx="9949060" cy="3722338"/>
          </a:xfrm>
        </p:spPr>
        <p:txBody>
          <a:bodyPr>
            <a:normAutofit/>
          </a:bodyPr>
          <a:lstStyle/>
          <a:p>
            <a:r>
              <a:rPr lang="en-US" dirty="0"/>
              <a:t>As Booth, </a:t>
            </a:r>
            <a:r>
              <a:rPr lang="en-US" dirty="0" err="1"/>
              <a:t>Colomb</a:t>
            </a:r>
            <a:r>
              <a:rPr lang="en-US" dirty="0"/>
              <a:t>, and Williams (BCW) put it (regarding introductions to class papers):</a:t>
            </a:r>
          </a:p>
          <a:p>
            <a:pPr marL="914400" lvl="2" indent="0">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When you draft your introduction, imagine you are writing to someone who has read some of the same sources as you and is generally interested in the same issues, but does not know what speci</a:t>
            </a:r>
            <a:r>
              <a:rPr lang="en-US" sz="2000" dirty="0">
                <a:latin typeface="Calibri" panose="020F0502020204030204" pitchFamily="34" charset="0"/>
                <a:ea typeface="Calibri" panose="020F0502020204030204" pitchFamily="34" charset="0"/>
                <a:cs typeface="Times New Roman" panose="02020603050405020304" pitchFamily="18" charset="0"/>
              </a:rPr>
              <a:t>fi</a:t>
            </a:r>
            <a:r>
              <a:rPr lang="en-US" sz="2000" dirty="0">
                <a:effectLst/>
                <a:latin typeface="Calibri" panose="020F0502020204030204" pitchFamily="34" charset="0"/>
                <a:ea typeface="Calibri" panose="020F0502020204030204" pitchFamily="34" charset="0"/>
                <a:cs typeface="Times New Roman" panose="02020603050405020304" pitchFamily="18" charset="0"/>
              </a:rPr>
              <a:t>cally happened in your class (p. 237). </a:t>
            </a:r>
          </a:p>
          <a:p>
            <a:pPr marL="0" indent="0">
              <a:buNone/>
            </a:pPr>
            <a:endParaRPr lang="en-US" dirty="0"/>
          </a:p>
        </p:txBody>
      </p:sp>
    </p:spTree>
    <p:extLst>
      <p:ext uri="{BB962C8B-B14F-4D97-AF65-F5344CB8AC3E}">
        <p14:creationId xmlns:p14="http://schemas.microsoft.com/office/powerpoint/2010/main" val="4195152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EFE51-2E5D-4DF1-BB55-ED5F062B2CF6}"/>
              </a:ext>
            </a:extLst>
          </p:cNvPr>
          <p:cNvSpPr>
            <a:spLocks noGrp="1"/>
          </p:cNvSpPr>
          <p:nvPr>
            <p:ph type="title"/>
          </p:nvPr>
        </p:nvSpPr>
        <p:spPr/>
        <p:txBody>
          <a:bodyPr/>
          <a:lstStyle/>
          <a:p>
            <a:r>
              <a:rPr lang="en-US" dirty="0"/>
              <a:t>The Common structure of Introductions</a:t>
            </a:r>
          </a:p>
        </p:txBody>
      </p:sp>
      <p:sp>
        <p:nvSpPr>
          <p:cNvPr id="3" name="Content Placeholder 2">
            <a:extLst>
              <a:ext uri="{FF2B5EF4-FFF2-40B4-BE49-F238E27FC236}">
                <a16:creationId xmlns:a16="http://schemas.microsoft.com/office/drawing/2014/main" id="{D5F37CAD-7BBF-4785-ABE4-2942FBBB401E}"/>
              </a:ext>
            </a:extLst>
          </p:cNvPr>
          <p:cNvSpPr>
            <a:spLocks noGrp="1"/>
          </p:cNvSpPr>
          <p:nvPr>
            <p:ph idx="1"/>
          </p:nvPr>
        </p:nvSpPr>
        <p:spPr/>
        <p:txBody>
          <a:bodyPr>
            <a:normAutofit/>
          </a:bodyPr>
          <a:lstStyle/>
          <a:p>
            <a:pPr marL="0" indent="0" algn="l">
              <a:buNone/>
            </a:pPr>
            <a:r>
              <a:rPr lang="en-US" sz="2000" b="0" i="0" u="none" strike="noStrike" baseline="0" dirty="0">
                <a:latin typeface="Scala-Regular"/>
              </a:rPr>
              <a:t>To ensure that they are friendly to readers, almost all introductions should have these 3 parts: </a:t>
            </a:r>
          </a:p>
          <a:p>
            <a:pPr marL="457200" lvl="1" indent="0">
              <a:buNone/>
            </a:pPr>
            <a:r>
              <a:rPr lang="en-US" sz="2000" dirty="0">
                <a:latin typeface="Scala-Regular"/>
              </a:rPr>
              <a:t>1. A </a:t>
            </a:r>
            <a:r>
              <a:rPr lang="en-US" sz="2000" b="1" dirty="0">
                <a:latin typeface="Scala-Regular"/>
              </a:rPr>
              <a:t>common ground </a:t>
            </a:r>
            <a:r>
              <a:rPr lang="en-US" sz="2000" dirty="0">
                <a:latin typeface="Scala-Regular"/>
              </a:rPr>
              <a:t>(that establishes a context and </a:t>
            </a:r>
            <a:r>
              <a:rPr lang="en-US" sz="2000" b="0" i="0" u="none" strike="noStrike" baseline="0" dirty="0">
                <a:latin typeface="Scala-Regular"/>
              </a:rPr>
              <a:t>background)</a:t>
            </a:r>
          </a:p>
          <a:p>
            <a:pPr marL="457200" lvl="1" indent="0">
              <a:buNone/>
            </a:pPr>
            <a:r>
              <a:rPr lang="en-US" sz="2000" dirty="0">
                <a:latin typeface="Scala-Regular"/>
              </a:rPr>
              <a:t>2. A </a:t>
            </a:r>
            <a:r>
              <a:rPr lang="en-US" sz="2000" b="1" dirty="0">
                <a:latin typeface="Scala-Regular"/>
              </a:rPr>
              <a:t>problem</a:t>
            </a:r>
            <a:r>
              <a:rPr lang="en-US" sz="2000" dirty="0">
                <a:latin typeface="Scala-Regular"/>
              </a:rPr>
              <a:t> (that disrupts the common ground)</a:t>
            </a:r>
          </a:p>
          <a:p>
            <a:pPr marL="457200" lvl="1" indent="0">
              <a:buNone/>
            </a:pPr>
            <a:r>
              <a:rPr lang="en-US" sz="2000" dirty="0">
                <a:latin typeface="Scala-Regular"/>
              </a:rPr>
              <a:t>3. A </a:t>
            </a:r>
            <a:r>
              <a:rPr lang="en-US" sz="2000" b="1" dirty="0">
                <a:latin typeface="Scala-Regular"/>
              </a:rPr>
              <a:t>response</a:t>
            </a:r>
            <a:r>
              <a:rPr lang="en-US" sz="2000" dirty="0">
                <a:latin typeface="Scala-Regular"/>
              </a:rPr>
              <a:t> to the problem (that says what your paper is going to do about this problem)</a:t>
            </a:r>
          </a:p>
          <a:p>
            <a:pPr marL="0" indent="0">
              <a:buNone/>
            </a:pPr>
            <a:r>
              <a:rPr lang="en-US" sz="2200" dirty="0">
                <a:latin typeface="Scala-Regular"/>
              </a:rPr>
              <a:t>One way to think of these parts is as follows: (1) “Research has shown…” (2) “However,…” (3) “Therefore, this paper will…”</a:t>
            </a:r>
          </a:p>
        </p:txBody>
      </p:sp>
    </p:spTree>
    <p:extLst>
      <p:ext uri="{BB962C8B-B14F-4D97-AF65-F5344CB8AC3E}">
        <p14:creationId xmlns:p14="http://schemas.microsoft.com/office/powerpoint/2010/main" val="1142741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012EC-2BA9-4DED-80CF-ABE6693AEE47}"/>
              </a:ext>
            </a:extLst>
          </p:cNvPr>
          <p:cNvSpPr>
            <a:spLocks noGrp="1"/>
          </p:cNvSpPr>
          <p:nvPr>
            <p:ph type="title"/>
          </p:nvPr>
        </p:nvSpPr>
        <p:spPr/>
        <p:txBody>
          <a:bodyPr/>
          <a:lstStyle/>
          <a:p>
            <a:r>
              <a:rPr lang="en-US" dirty="0"/>
              <a:t>Example	</a:t>
            </a:r>
          </a:p>
        </p:txBody>
      </p:sp>
      <p:sp>
        <p:nvSpPr>
          <p:cNvPr id="3" name="Content Placeholder 2">
            <a:extLst>
              <a:ext uri="{FF2B5EF4-FFF2-40B4-BE49-F238E27FC236}">
                <a16:creationId xmlns:a16="http://schemas.microsoft.com/office/drawing/2014/main" id="{FA03CD37-133F-4322-B2DD-750AE49FC622}"/>
              </a:ext>
            </a:extLst>
          </p:cNvPr>
          <p:cNvSpPr>
            <a:spLocks noGrp="1"/>
          </p:cNvSpPr>
          <p:nvPr>
            <p:ph idx="1"/>
          </p:nvPr>
        </p:nvSpPr>
        <p:spPr>
          <a:xfrm>
            <a:off x="1451579" y="2015732"/>
            <a:ext cx="10418843" cy="3797839"/>
          </a:xfrm>
        </p:spPr>
        <p:txBody>
          <a:bodyPr>
            <a:normAutofit fontScale="85000" lnSpcReduction="10000"/>
          </a:bodyPr>
          <a:lstStyle/>
          <a:p>
            <a:pPr marL="0" indent="0">
              <a:buNone/>
            </a:pPr>
            <a:r>
              <a:rPr lang="en-US" dirty="0">
                <a:solidFill>
                  <a:srgbClr val="0070C0"/>
                </a:solidFill>
              </a:rPr>
              <a:t>Research has shown that public health education campaigns can be highly effective at improving healthy behaviors among the general public. For example, a 2015 study by Harvard University demonstrated that a decades-long campaign of public service announcements has helped reduce the rate of smoking in the general public by as much as 50%. In addition, Johnson et al. (2019) found that social media campaigns about the dangers of e-cigarettes significantly reduced the rates of e-cigarette use among high schoolers. </a:t>
            </a:r>
            <a:r>
              <a:rPr lang="en-US" b="1" dirty="0">
                <a:solidFill>
                  <a:srgbClr val="0070C0"/>
                </a:solidFill>
              </a:rPr>
              <a:t>[Common Ground] </a:t>
            </a:r>
            <a:r>
              <a:rPr lang="en-US" dirty="0">
                <a:solidFill>
                  <a:schemeClr val="accent1"/>
                </a:solidFill>
              </a:rPr>
              <a:t>However, insufficient scholarly attention has been given to the role that popular culture can play in improving these health education campaigns. Some studies have examined the effectiveness of celebrity spokespeople in increasing a public health campaigns’ broad appeal (e.g., Cosgrove, 2011; Draper, 2017 ). Yet few studies have looked at the role of popular culture more broadly, including the use of popular music and the integration of other popular media (e.g., video games) to increase the reach and effectiveness of these campaigns. </a:t>
            </a:r>
            <a:r>
              <a:rPr lang="en-US" b="1" dirty="0">
                <a:solidFill>
                  <a:schemeClr val="accent1"/>
                </a:solidFill>
              </a:rPr>
              <a:t>[Problem] </a:t>
            </a:r>
            <a:r>
              <a:rPr lang="en-US" dirty="0">
                <a:solidFill>
                  <a:srgbClr val="00B050"/>
                </a:solidFill>
              </a:rPr>
              <a:t>Therefore, this paper examines an innovative new multimedia anti-smoking campaign that targets the younger demographic by incorporating multiple elements of popular culture. The goal is to assess the effectiveness of this campaign and determine what lessons can be learned for improving such campaigns in general. </a:t>
            </a:r>
            <a:r>
              <a:rPr lang="en-US" b="1" dirty="0">
                <a:solidFill>
                  <a:srgbClr val="00B050"/>
                </a:solidFill>
              </a:rPr>
              <a:t>[Response]</a:t>
            </a:r>
            <a:endParaRPr lang="en-US" dirty="0">
              <a:solidFill>
                <a:srgbClr val="00B050"/>
              </a:solidFill>
            </a:endParaRPr>
          </a:p>
        </p:txBody>
      </p:sp>
    </p:spTree>
    <p:extLst>
      <p:ext uri="{BB962C8B-B14F-4D97-AF65-F5344CB8AC3E}">
        <p14:creationId xmlns:p14="http://schemas.microsoft.com/office/powerpoint/2010/main" val="2927386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965A-2D34-4B86-AD1B-9072A4D61110}"/>
              </a:ext>
            </a:extLst>
          </p:cNvPr>
          <p:cNvSpPr>
            <a:spLocks noGrp="1"/>
          </p:cNvSpPr>
          <p:nvPr>
            <p:ph type="title"/>
          </p:nvPr>
        </p:nvSpPr>
        <p:spPr/>
        <p:txBody>
          <a:bodyPr/>
          <a:lstStyle/>
          <a:p>
            <a:r>
              <a:rPr lang="en-US" dirty="0"/>
              <a:t>Common Ground</a:t>
            </a:r>
          </a:p>
        </p:txBody>
      </p:sp>
      <p:sp>
        <p:nvSpPr>
          <p:cNvPr id="3" name="Content Placeholder 2">
            <a:extLst>
              <a:ext uri="{FF2B5EF4-FFF2-40B4-BE49-F238E27FC236}">
                <a16:creationId xmlns:a16="http://schemas.microsoft.com/office/drawing/2014/main" id="{81B2B35C-F6AE-417C-9CFF-64C61490D1E4}"/>
              </a:ext>
            </a:extLst>
          </p:cNvPr>
          <p:cNvSpPr>
            <a:spLocks noGrp="1"/>
          </p:cNvSpPr>
          <p:nvPr>
            <p:ph idx="1"/>
          </p:nvPr>
        </p:nvSpPr>
        <p:spPr/>
        <p:txBody>
          <a:bodyPr/>
          <a:lstStyle/>
          <a:p>
            <a:pPr marL="0" indent="0">
              <a:spcAft>
                <a:spcPts val="1000"/>
              </a:spcAft>
              <a:buNone/>
            </a:pPr>
            <a:r>
              <a:rPr lang="en-US" dirty="0"/>
              <a:t>Here’s a somewhat silly example that BCW use to show how a common ground works to set up a problem:</a:t>
            </a:r>
          </a:p>
          <a:p>
            <a:pPr marL="457200" lvl="1" indent="0">
              <a:buNone/>
            </a:pPr>
            <a:r>
              <a:rPr lang="en-US" sz="2000" dirty="0"/>
              <a:t>One sunny morning Little Red Riding Hood was skipping through the forest on her way to Grandmother’s house. </a:t>
            </a:r>
            <a:r>
              <a:rPr lang="en-US" sz="2000" b="1" dirty="0"/>
              <a:t>[common ground that establishes a stable context]</a:t>
            </a:r>
          </a:p>
          <a:p>
            <a:pPr marL="457200" lvl="1" indent="0">
              <a:buNone/>
            </a:pPr>
            <a:r>
              <a:rPr lang="en-US" sz="2000" dirty="0"/>
              <a:t>. . when suddenly the Big Bad Wolf jumped out from behind a tree </a:t>
            </a:r>
            <a:r>
              <a:rPr lang="en-US" sz="2000" b="1" dirty="0"/>
              <a:t>[disrupting condition that introduces the problem]</a:t>
            </a:r>
          </a:p>
          <a:p>
            <a:pPr marL="0" indent="0">
              <a:buNone/>
            </a:pPr>
            <a:r>
              <a:rPr lang="en-US" dirty="0"/>
              <a:t>The rest of the story elaborates the problem and then shows how it is resolved.</a:t>
            </a:r>
          </a:p>
          <a:p>
            <a:pPr marL="457200" lvl="1" indent="0">
              <a:buNone/>
            </a:pPr>
            <a:endParaRPr lang="en-US" dirty="0"/>
          </a:p>
        </p:txBody>
      </p:sp>
    </p:spTree>
    <p:extLst>
      <p:ext uri="{BB962C8B-B14F-4D97-AF65-F5344CB8AC3E}">
        <p14:creationId xmlns:p14="http://schemas.microsoft.com/office/powerpoint/2010/main" val="2083275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965A-2D34-4B86-AD1B-9072A4D61110}"/>
              </a:ext>
            </a:extLst>
          </p:cNvPr>
          <p:cNvSpPr>
            <a:spLocks noGrp="1"/>
          </p:cNvSpPr>
          <p:nvPr>
            <p:ph type="title"/>
          </p:nvPr>
        </p:nvSpPr>
        <p:spPr/>
        <p:txBody>
          <a:bodyPr/>
          <a:lstStyle/>
          <a:p>
            <a:r>
              <a:rPr lang="en-US" dirty="0"/>
              <a:t>Common Ground </a:t>
            </a:r>
            <a:r>
              <a:rPr lang="en-US" sz="2000" dirty="0"/>
              <a:t>(continued)</a:t>
            </a:r>
          </a:p>
        </p:txBody>
      </p:sp>
      <p:sp>
        <p:nvSpPr>
          <p:cNvPr id="3" name="Content Placeholder 2">
            <a:extLst>
              <a:ext uri="{FF2B5EF4-FFF2-40B4-BE49-F238E27FC236}">
                <a16:creationId xmlns:a16="http://schemas.microsoft.com/office/drawing/2014/main" id="{81B2B35C-F6AE-417C-9CFF-64C61490D1E4}"/>
              </a:ext>
            </a:extLst>
          </p:cNvPr>
          <p:cNvSpPr>
            <a:spLocks noGrp="1"/>
          </p:cNvSpPr>
          <p:nvPr>
            <p:ph idx="1"/>
          </p:nvPr>
        </p:nvSpPr>
        <p:spPr/>
        <p:txBody>
          <a:bodyPr>
            <a:normAutofit/>
          </a:bodyPr>
          <a:lstStyle/>
          <a:p>
            <a:pPr marL="0" indent="0">
              <a:buNone/>
            </a:pPr>
            <a:r>
              <a:rPr lang="en-US" dirty="0"/>
              <a:t>Here’s a more academic example (also from BCW):</a:t>
            </a:r>
          </a:p>
          <a:p>
            <a:pPr marL="457200" lvl="1" indent="0">
              <a:buNone/>
            </a:pPr>
            <a:r>
              <a:rPr lang="en-US" sz="2000" dirty="0"/>
              <a:t>As we have investigated environmental threats, our understanding of chemical processes in acid rain and the buildup of carbon dioxide has improved, allowing us to understand better their effects on the biosphere. </a:t>
            </a:r>
            <a:r>
              <a:rPr lang="en-US" sz="2000" b="1" dirty="0"/>
              <a:t>[common ground] </a:t>
            </a:r>
            <a:r>
              <a:rPr lang="en-US" sz="2000" dirty="0"/>
              <a:t>But recently the processes that thin the ozone layer have been found to be less well understood than once thought. </a:t>
            </a:r>
            <a:r>
              <a:rPr lang="en-US" sz="2000" b="1" dirty="0"/>
              <a:t>[destabilizing condition: problem] </a:t>
            </a:r>
            <a:r>
              <a:rPr lang="en-US" sz="2000" dirty="0"/>
              <a:t>We may have labeled hydro-fluorocarbons as the chief cause incorrectly. </a:t>
            </a:r>
            <a:r>
              <a:rPr lang="en-US" sz="2000" b="1" dirty="0"/>
              <a:t>[consequence]</a:t>
            </a:r>
          </a:p>
        </p:txBody>
      </p:sp>
    </p:spTree>
    <p:extLst>
      <p:ext uri="{BB962C8B-B14F-4D97-AF65-F5344CB8AC3E}">
        <p14:creationId xmlns:p14="http://schemas.microsoft.com/office/powerpoint/2010/main" val="4040544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965A-2D34-4B86-AD1B-9072A4D61110}"/>
              </a:ext>
            </a:extLst>
          </p:cNvPr>
          <p:cNvSpPr>
            <a:spLocks noGrp="1"/>
          </p:cNvSpPr>
          <p:nvPr>
            <p:ph type="title"/>
          </p:nvPr>
        </p:nvSpPr>
        <p:spPr/>
        <p:txBody>
          <a:bodyPr/>
          <a:lstStyle/>
          <a:p>
            <a:r>
              <a:rPr lang="en-US" dirty="0"/>
              <a:t>Common Ground </a:t>
            </a:r>
            <a:r>
              <a:rPr lang="en-US" sz="2000" dirty="0"/>
              <a:t>(continued)</a:t>
            </a:r>
          </a:p>
        </p:txBody>
      </p:sp>
      <p:sp>
        <p:nvSpPr>
          <p:cNvPr id="3" name="Content Placeholder 2">
            <a:extLst>
              <a:ext uri="{FF2B5EF4-FFF2-40B4-BE49-F238E27FC236}">
                <a16:creationId xmlns:a16="http://schemas.microsoft.com/office/drawing/2014/main" id="{81B2B35C-F6AE-417C-9CFF-64C61490D1E4}"/>
              </a:ext>
            </a:extLst>
          </p:cNvPr>
          <p:cNvSpPr>
            <a:spLocks noGrp="1"/>
          </p:cNvSpPr>
          <p:nvPr>
            <p:ph idx="1"/>
          </p:nvPr>
        </p:nvSpPr>
        <p:spPr/>
        <p:txBody>
          <a:bodyPr>
            <a:normAutofit/>
          </a:bodyPr>
          <a:lstStyle/>
          <a:p>
            <a:pPr marL="0" indent="0">
              <a:buNone/>
            </a:pPr>
            <a:r>
              <a:rPr lang="en-US" dirty="0"/>
              <a:t>Note that you can eliminate the common ground and just start with the problem if you can be pretty sure that the reader (or audience) is well-informed and doesn’t need the problem contextualized: </a:t>
            </a:r>
          </a:p>
          <a:p>
            <a:pPr marL="457200" lvl="1" indent="0">
              <a:buNone/>
            </a:pPr>
            <a:r>
              <a:rPr lang="en-US" sz="2000" dirty="0"/>
              <a:t>Recently the chemical processes that thin the ozone layer have</a:t>
            </a:r>
          </a:p>
          <a:p>
            <a:pPr marL="457200" lvl="1" indent="0">
              <a:buNone/>
            </a:pPr>
            <a:r>
              <a:rPr lang="en-US" sz="2000" dirty="0"/>
              <a:t>been found to be less well understood than once thought. We may</a:t>
            </a:r>
          </a:p>
          <a:p>
            <a:pPr marL="457200" lvl="1" indent="0">
              <a:buNone/>
            </a:pPr>
            <a:r>
              <a:rPr lang="en-US" sz="2000" dirty="0"/>
              <a:t>have labeled hydrofluorocarbons as the chief cause incorrectly.</a:t>
            </a:r>
            <a:endParaRPr lang="en-US" sz="2000" b="1" dirty="0"/>
          </a:p>
          <a:p>
            <a:pPr marL="0" indent="0">
              <a:buNone/>
            </a:pPr>
            <a:r>
              <a:rPr lang="en-US" dirty="0"/>
              <a:t>This might make sense, for example, if you were presenting this paper at a scientific conference.  But when in doubt, provide the context (i.e., common ground). </a:t>
            </a:r>
          </a:p>
        </p:txBody>
      </p:sp>
    </p:spTree>
    <p:extLst>
      <p:ext uri="{BB962C8B-B14F-4D97-AF65-F5344CB8AC3E}">
        <p14:creationId xmlns:p14="http://schemas.microsoft.com/office/powerpoint/2010/main" val="2136015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965A-2D34-4B86-AD1B-9072A4D61110}"/>
              </a:ext>
            </a:extLst>
          </p:cNvPr>
          <p:cNvSpPr>
            <a:spLocks noGrp="1"/>
          </p:cNvSpPr>
          <p:nvPr>
            <p:ph type="title"/>
          </p:nvPr>
        </p:nvSpPr>
        <p:spPr/>
        <p:txBody>
          <a:bodyPr/>
          <a:lstStyle/>
          <a:p>
            <a:r>
              <a:rPr lang="en-US" dirty="0"/>
              <a:t>Common Ground </a:t>
            </a:r>
            <a:r>
              <a:rPr lang="en-US" sz="2000" dirty="0"/>
              <a:t>(continued)</a:t>
            </a:r>
          </a:p>
        </p:txBody>
      </p:sp>
      <p:sp>
        <p:nvSpPr>
          <p:cNvPr id="3" name="Content Placeholder 2">
            <a:extLst>
              <a:ext uri="{FF2B5EF4-FFF2-40B4-BE49-F238E27FC236}">
                <a16:creationId xmlns:a16="http://schemas.microsoft.com/office/drawing/2014/main" id="{81B2B35C-F6AE-417C-9CFF-64C61490D1E4}"/>
              </a:ext>
            </a:extLst>
          </p:cNvPr>
          <p:cNvSpPr>
            <a:spLocks noGrp="1"/>
          </p:cNvSpPr>
          <p:nvPr>
            <p:ph idx="1"/>
          </p:nvPr>
        </p:nvSpPr>
        <p:spPr/>
        <p:txBody>
          <a:bodyPr>
            <a:normAutofit/>
          </a:bodyPr>
          <a:lstStyle/>
          <a:p>
            <a:pPr marL="0" indent="0" algn="l">
              <a:buNone/>
            </a:pPr>
            <a:r>
              <a:rPr lang="en-US" b="0" i="0" u="none" strike="noStrike" baseline="0" dirty="0">
                <a:latin typeface="Scala-Regular"/>
              </a:rPr>
              <a:t>As BCW state, a common ground can:</a:t>
            </a:r>
          </a:p>
          <a:p>
            <a:r>
              <a:rPr lang="en-US" b="0" i="0" u="sng" strike="noStrike" baseline="0" dirty="0">
                <a:latin typeface="Scala-Regular"/>
              </a:rPr>
              <a:t>Describe a misunderstanding</a:t>
            </a:r>
            <a:r>
              <a:rPr lang="en-US" b="0" i="0" u="none" strike="noStrike" baseline="0" dirty="0">
                <a:latin typeface="Scala-Regular"/>
              </a:rPr>
              <a:t>: </a:t>
            </a:r>
            <a:r>
              <a:rPr lang="en-US" b="1" i="0" u="none" strike="noStrike" baseline="0" dirty="0">
                <a:latin typeface="ScalaSans-Bold"/>
              </a:rPr>
              <a:t>The Crusades are widely believed to have been motivated by religious zeal to restore the Holy Land to Christendom. </a:t>
            </a:r>
            <a:r>
              <a:rPr lang="en-US" b="1" u="none" strike="noStrike" baseline="0" dirty="0">
                <a:latin typeface="ScalaSans-Bold"/>
              </a:rPr>
              <a:t>[</a:t>
            </a:r>
            <a:r>
              <a:rPr lang="en-US" b="1" u="none" strike="noStrike" baseline="0" dirty="0">
                <a:latin typeface="Scala-Italic"/>
              </a:rPr>
              <a:t>common ground] </a:t>
            </a:r>
            <a:r>
              <a:rPr lang="en-US" i="0" u="none" strike="noStrike" baseline="0" dirty="0">
                <a:latin typeface="ScalaSans-Bold"/>
              </a:rPr>
              <a:t>In fact</a:t>
            </a:r>
            <a:r>
              <a:rPr lang="en-US" i="0" u="none" strike="noStrike" baseline="0" dirty="0">
                <a:latin typeface="ScalaSans-Regular"/>
              </a:rPr>
              <a:t>, </a:t>
            </a:r>
            <a:r>
              <a:rPr lang="en-US" b="0" i="0" u="none" strike="noStrike" baseline="0" dirty="0">
                <a:latin typeface="ScalaSans-Regular"/>
              </a:rPr>
              <a:t>the motives were at least partly, if not largely, political…. </a:t>
            </a:r>
          </a:p>
          <a:p>
            <a:r>
              <a:rPr lang="en-US" b="0" i="0" u="sng" strike="noStrike" baseline="0" dirty="0">
                <a:latin typeface="Scala-Regular"/>
              </a:rPr>
              <a:t>Survey </a:t>
            </a:r>
            <a:r>
              <a:rPr lang="en-US" u="sng" dirty="0">
                <a:latin typeface="Scala-RegularExpert"/>
              </a:rPr>
              <a:t>flawed </a:t>
            </a:r>
            <a:r>
              <a:rPr lang="en-US" b="0" i="0" u="sng" strike="noStrike" baseline="0" dirty="0">
                <a:latin typeface="Scala-Regular"/>
              </a:rPr>
              <a:t>research</a:t>
            </a:r>
            <a:r>
              <a:rPr lang="en-US" b="0" i="0" u="none" strike="noStrike" baseline="0" dirty="0">
                <a:latin typeface="Scala-Regular"/>
              </a:rPr>
              <a:t>: </a:t>
            </a:r>
            <a:r>
              <a:rPr lang="en-US" b="1" i="0" u="none" strike="noStrike" baseline="0" dirty="0">
                <a:latin typeface="ScalaSans-Bold"/>
              </a:rPr>
              <a:t>Few sociological concepts have fallen out of favor as fast as Catholicism’s alleged protective influence against suicide. Once one of sociology’s basic beliefs, it has been called into question by a series of studies in both Europe and North America </a:t>
            </a:r>
            <a:r>
              <a:rPr lang="en-US" b="1" u="none" strike="noStrike" baseline="0" dirty="0">
                <a:latin typeface="ScalaSans-Bold"/>
              </a:rPr>
              <a:t>[</a:t>
            </a:r>
            <a:r>
              <a:rPr lang="en-US" b="1" u="none" strike="noStrike" baseline="0" dirty="0">
                <a:latin typeface="Scala-Italic"/>
              </a:rPr>
              <a:t>common ground]</a:t>
            </a:r>
            <a:r>
              <a:rPr lang="en-US" u="none" strike="noStrike" baseline="0" dirty="0">
                <a:latin typeface="Scala-Italic"/>
              </a:rPr>
              <a:t>…</a:t>
            </a:r>
            <a:r>
              <a:rPr lang="en-US" b="0" i="0" u="none" strike="noStrike" baseline="0" dirty="0">
                <a:latin typeface="ScalaSans-Regular"/>
              </a:rPr>
              <a:t> </a:t>
            </a:r>
            <a:r>
              <a:rPr lang="en-US" i="0" u="none" strike="noStrike" baseline="0" dirty="0">
                <a:latin typeface="ScalaSans-Bold"/>
              </a:rPr>
              <a:t>However</a:t>
            </a:r>
            <a:r>
              <a:rPr lang="en-US" i="0" u="none" strike="noStrike" baseline="0" dirty="0">
                <a:latin typeface="ScalaSans-Regular"/>
              </a:rPr>
              <a:t>, certain </a:t>
            </a:r>
            <a:r>
              <a:rPr lang="en-US" b="0" i="0" u="none" strike="noStrike" baseline="0" dirty="0">
                <a:latin typeface="ScalaSans-Regular"/>
              </a:rPr>
              <a:t>studies still </a:t>
            </a:r>
            <a:r>
              <a:rPr lang="en-US" dirty="0">
                <a:latin typeface="ScalaSans-Expert"/>
              </a:rPr>
              <a:t>fi</a:t>
            </a:r>
            <a:r>
              <a:rPr lang="en-US" b="0" i="0" u="none" strike="noStrike" baseline="0" dirty="0">
                <a:latin typeface="ScalaSans-Regular"/>
              </a:rPr>
              <a:t>nd an effect of religion… </a:t>
            </a:r>
            <a:endParaRPr lang="en-US" dirty="0"/>
          </a:p>
        </p:txBody>
      </p:sp>
    </p:spTree>
    <p:extLst>
      <p:ext uri="{BB962C8B-B14F-4D97-AF65-F5344CB8AC3E}">
        <p14:creationId xmlns:p14="http://schemas.microsoft.com/office/powerpoint/2010/main" val="3432518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965A-2D34-4B86-AD1B-9072A4D61110}"/>
              </a:ext>
            </a:extLst>
          </p:cNvPr>
          <p:cNvSpPr>
            <a:spLocks noGrp="1"/>
          </p:cNvSpPr>
          <p:nvPr>
            <p:ph type="title"/>
          </p:nvPr>
        </p:nvSpPr>
        <p:spPr/>
        <p:txBody>
          <a:bodyPr/>
          <a:lstStyle/>
          <a:p>
            <a:r>
              <a:rPr lang="en-US" dirty="0"/>
              <a:t>Common Ground </a:t>
            </a:r>
            <a:r>
              <a:rPr lang="en-US" sz="2000" dirty="0"/>
              <a:t>(continued)</a:t>
            </a:r>
          </a:p>
        </p:txBody>
      </p:sp>
      <p:sp>
        <p:nvSpPr>
          <p:cNvPr id="3" name="Content Placeholder 2">
            <a:extLst>
              <a:ext uri="{FF2B5EF4-FFF2-40B4-BE49-F238E27FC236}">
                <a16:creationId xmlns:a16="http://schemas.microsoft.com/office/drawing/2014/main" id="{81B2B35C-F6AE-417C-9CFF-64C61490D1E4}"/>
              </a:ext>
            </a:extLst>
          </p:cNvPr>
          <p:cNvSpPr>
            <a:spLocks noGrp="1"/>
          </p:cNvSpPr>
          <p:nvPr>
            <p:ph idx="1"/>
          </p:nvPr>
        </p:nvSpPr>
        <p:spPr/>
        <p:txBody>
          <a:bodyPr>
            <a:noAutofit/>
          </a:bodyPr>
          <a:lstStyle/>
          <a:p>
            <a:r>
              <a:rPr lang="en-US" b="0" i="0" u="sng" strike="noStrike" baseline="0" dirty="0">
                <a:latin typeface="Scala-Regular"/>
              </a:rPr>
              <a:t>Point to a misunderstanding about the problem itself</a:t>
            </a:r>
            <a:r>
              <a:rPr lang="en-US" b="0" i="0" u="none" strike="noStrike" baseline="0" dirty="0">
                <a:latin typeface="Scala-Regular"/>
              </a:rPr>
              <a:t>: </a:t>
            </a:r>
            <a:r>
              <a:rPr lang="en-US" b="1" i="0" u="none" strike="noStrike" baseline="0" dirty="0">
                <a:latin typeface="ScalaSans-Bold"/>
              </a:rPr>
              <a:t>American education has focused on teaching children to think critically, to ask questions and test answers. </a:t>
            </a:r>
            <a:r>
              <a:rPr lang="en-US" b="1" u="none" strike="noStrike" baseline="0" dirty="0">
                <a:latin typeface="ScalaSans-Bold"/>
              </a:rPr>
              <a:t>[</a:t>
            </a:r>
            <a:r>
              <a:rPr lang="en-US" b="1" u="none" strike="noStrike" baseline="0" dirty="0">
                <a:latin typeface="Scala-Italic"/>
              </a:rPr>
              <a:t>common ground] </a:t>
            </a:r>
            <a:r>
              <a:rPr lang="en-US" i="0" u="none" strike="noStrike" baseline="0" dirty="0">
                <a:latin typeface="ScalaSans-Bold"/>
              </a:rPr>
              <a:t>But </a:t>
            </a:r>
            <a:r>
              <a:rPr lang="en-US" b="0" i="0" u="none" strike="noStrike" baseline="0" dirty="0">
                <a:latin typeface="ScalaSans-Regular"/>
              </a:rPr>
              <a:t>the field of critical thinking has been taken over by fads and special interests…</a:t>
            </a:r>
          </a:p>
          <a:p>
            <a:pPr marL="0" indent="0">
              <a:buNone/>
            </a:pPr>
            <a:r>
              <a:rPr lang="en-US" dirty="0">
                <a:latin typeface="ScalaSans-Regular"/>
              </a:rPr>
              <a:t>Notice how skipping the common ground can make a paper hard to follow and make it hard to identify the specific problem that the paper is tackling:</a:t>
            </a:r>
          </a:p>
          <a:p>
            <a:pPr marL="457200" lvl="1" indent="0">
              <a:buNone/>
            </a:pPr>
            <a:r>
              <a:rPr lang="en-US" sz="2000" b="0" i="0" u="none" strike="noStrike" baseline="0" dirty="0">
                <a:latin typeface="ScalaSans-Regular"/>
              </a:rPr>
              <a:t>In view of Hofstadter’s failure to respect the differences among math, music, and art, it is not surprising that the response to </a:t>
            </a:r>
            <a:r>
              <a:rPr lang="en-US" sz="2000" b="0" i="1" u="none" strike="noStrike" baseline="0" dirty="0">
                <a:latin typeface="ScalaSans-Italic"/>
              </a:rPr>
              <a:t>The Embodied Mind </a:t>
            </a:r>
            <a:r>
              <a:rPr lang="en-US" sz="2000" b="0" i="0" u="none" strike="noStrike" baseline="0" dirty="0">
                <a:latin typeface="ScalaSans-Regular"/>
              </a:rPr>
              <a:t>would be stormy. It is less clear what caused the controversy. I will argue that any account of the human mind must be interdisciplinary. . . .</a:t>
            </a:r>
            <a:endParaRPr lang="en-US" sz="2000" dirty="0"/>
          </a:p>
        </p:txBody>
      </p:sp>
    </p:spTree>
    <p:extLst>
      <p:ext uri="{BB962C8B-B14F-4D97-AF65-F5344CB8AC3E}">
        <p14:creationId xmlns:p14="http://schemas.microsoft.com/office/powerpoint/2010/main" val="1602306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EC043-35FC-4678-9AA4-9FA41A7F415C}"/>
              </a:ext>
            </a:extLst>
          </p:cNvPr>
          <p:cNvSpPr>
            <a:spLocks noGrp="1"/>
          </p:cNvSpPr>
          <p:nvPr>
            <p:ph type="title"/>
          </p:nvPr>
        </p:nvSpPr>
        <p:spPr/>
        <p:txBody>
          <a:bodyPr/>
          <a:lstStyle/>
          <a:p>
            <a:r>
              <a:rPr lang="en-US" dirty="0"/>
              <a:t>Problem</a:t>
            </a:r>
          </a:p>
        </p:txBody>
      </p:sp>
      <p:sp>
        <p:nvSpPr>
          <p:cNvPr id="3" name="Content Placeholder 2">
            <a:extLst>
              <a:ext uri="{FF2B5EF4-FFF2-40B4-BE49-F238E27FC236}">
                <a16:creationId xmlns:a16="http://schemas.microsoft.com/office/drawing/2014/main" id="{2E760F27-E693-4603-B7B4-6EDF345B21C3}"/>
              </a:ext>
            </a:extLst>
          </p:cNvPr>
          <p:cNvSpPr>
            <a:spLocks noGrp="1"/>
          </p:cNvSpPr>
          <p:nvPr>
            <p:ph idx="1"/>
          </p:nvPr>
        </p:nvSpPr>
        <p:spPr/>
        <p:txBody>
          <a:bodyPr>
            <a:normAutofit lnSpcReduction="10000"/>
          </a:bodyPr>
          <a:lstStyle/>
          <a:p>
            <a:pPr marL="0" indent="0">
              <a:buNone/>
            </a:pPr>
            <a:r>
              <a:rPr lang="en-US" dirty="0"/>
              <a:t>Once you establish common ground, disrupt it with a problem (BCW).</a:t>
            </a:r>
          </a:p>
          <a:p>
            <a:pPr marL="0" indent="0">
              <a:buNone/>
            </a:pPr>
            <a:r>
              <a:rPr lang="en-US" dirty="0"/>
              <a:t>Problems usually have these two parts:</a:t>
            </a:r>
          </a:p>
          <a:p>
            <a:pPr marL="800100" lvl="1" indent="-342900">
              <a:buFont typeface="+mj-lt"/>
              <a:buAutoNum type="arabicPeriod"/>
            </a:pPr>
            <a:r>
              <a:rPr lang="en-US" dirty="0"/>
              <a:t>a condition of incomplete knowledge or understanding (i.e., something we need to know more about)</a:t>
            </a:r>
          </a:p>
          <a:p>
            <a:pPr marL="800100" lvl="1" indent="-342900">
              <a:buFont typeface="+mj-lt"/>
              <a:buAutoNum type="arabicPeriod"/>
            </a:pPr>
            <a:r>
              <a:rPr lang="en-US" dirty="0"/>
              <a:t>the consequences of that condition, which can be a more significant gap in understanding, or the cost of ignoring this gap, or the benefit of closing this gap.</a:t>
            </a:r>
          </a:p>
          <a:p>
            <a:pPr marL="0" indent="0">
              <a:buNone/>
            </a:pPr>
            <a:r>
              <a:rPr lang="en-US" dirty="0"/>
              <a:t>In other words, you first state what it is that we don’t know or understand (1 above). Then you imagine the reader asking, “so what?” And then you answer this hypothetical “so what?” with a consequence (i.e., a cost or benefit, as in 2 above).</a:t>
            </a:r>
          </a:p>
        </p:txBody>
      </p:sp>
    </p:spTree>
    <p:extLst>
      <p:ext uri="{BB962C8B-B14F-4D97-AF65-F5344CB8AC3E}">
        <p14:creationId xmlns:p14="http://schemas.microsoft.com/office/powerpoint/2010/main" val="181850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EC043-35FC-4678-9AA4-9FA41A7F415C}"/>
              </a:ext>
            </a:extLst>
          </p:cNvPr>
          <p:cNvSpPr>
            <a:spLocks noGrp="1"/>
          </p:cNvSpPr>
          <p:nvPr>
            <p:ph type="title"/>
          </p:nvPr>
        </p:nvSpPr>
        <p:spPr>
          <a:xfrm>
            <a:off x="1001370" y="802912"/>
            <a:ext cx="9603275" cy="1049235"/>
          </a:xfrm>
        </p:spPr>
        <p:txBody>
          <a:bodyPr/>
          <a:lstStyle/>
          <a:p>
            <a:r>
              <a:rPr lang="en-US" dirty="0"/>
              <a:t>Problem </a:t>
            </a:r>
            <a:r>
              <a:rPr lang="en-US" sz="2000" dirty="0"/>
              <a:t>(continued)</a:t>
            </a:r>
          </a:p>
        </p:txBody>
      </p:sp>
      <p:sp>
        <p:nvSpPr>
          <p:cNvPr id="3" name="Content Placeholder 2">
            <a:extLst>
              <a:ext uri="{FF2B5EF4-FFF2-40B4-BE49-F238E27FC236}">
                <a16:creationId xmlns:a16="http://schemas.microsoft.com/office/drawing/2014/main" id="{2E760F27-E693-4603-B7B4-6EDF345B21C3}"/>
              </a:ext>
            </a:extLst>
          </p:cNvPr>
          <p:cNvSpPr>
            <a:spLocks noGrp="1"/>
          </p:cNvSpPr>
          <p:nvPr>
            <p:ph idx="1"/>
          </p:nvPr>
        </p:nvSpPr>
        <p:spPr>
          <a:xfrm>
            <a:off x="1001370" y="1869536"/>
            <a:ext cx="10964127" cy="4225677"/>
          </a:xfrm>
        </p:spPr>
        <p:txBody>
          <a:bodyPr>
            <a:noAutofit/>
          </a:bodyPr>
          <a:lstStyle/>
          <a:p>
            <a:pPr marL="0" indent="0">
              <a:spcBef>
                <a:spcPts val="600"/>
              </a:spcBef>
              <a:buNone/>
            </a:pPr>
            <a:r>
              <a:rPr lang="en-US" dirty="0"/>
              <a:t>Here’s an example (BCW):</a:t>
            </a:r>
          </a:p>
          <a:p>
            <a:pPr marL="457200" lvl="1" indent="0">
              <a:spcBef>
                <a:spcPts val="600"/>
              </a:spcBef>
              <a:buNone/>
            </a:pPr>
            <a:r>
              <a:rPr lang="en-US" sz="2000" b="1" i="0" u="none" strike="noStrike" baseline="0" dirty="0">
                <a:latin typeface="ScalaSans-Regular"/>
              </a:rPr>
              <a:t>Common ground: </a:t>
            </a:r>
            <a:r>
              <a:rPr lang="en-US" sz="2000" b="0" i="0" u="none" strike="noStrike" baseline="0" dirty="0" err="1">
                <a:latin typeface="ScalaSans-Regular"/>
              </a:rPr>
              <a:t>Motodyne</a:t>
            </a:r>
            <a:r>
              <a:rPr lang="en-US" sz="2000" b="0" i="0" u="none" strike="noStrike" baseline="0" dirty="0">
                <a:latin typeface="ScalaSans-Regular"/>
              </a:rPr>
              <a:t> Computers plans to redesign the user interface. . . . </a:t>
            </a:r>
            <a:r>
              <a:rPr lang="en-US" sz="2000" b="0" i="0" u="none" strike="noStrike" baseline="0" dirty="0" err="1">
                <a:latin typeface="ScalaSans-Regular"/>
              </a:rPr>
              <a:t>Motodyne</a:t>
            </a:r>
            <a:r>
              <a:rPr lang="en-US" sz="2000" b="0" i="0" u="none" strike="noStrike" baseline="0" dirty="0">
                <a:latin typeface="ScalaSans-Regular"/>
              </a:rPr>
              <a:t> has three years’ experience with its current icon set . . .</a:t>
            </a:r>
          </a:p>
          <a:p>
            <a:pPr marL="457200" lvl="1" indent="0">
              <a:spcBef>
                <a:spcPts val="600"/>
              </a:spcBef>
              <a:buNone/>
            </a:pPr>
            <a:r>
              <a:rPr lang="en-US" sz="2000" b="1" i="0" u="none" strike="noStrike" baseline="0" dirty="0">
                <a:latin typeface="ScalaSans-Caps"/>
              </a:rPr>
              <a:t>Problem: </a:t>
            </a:r>
            <a:r>
              <a:rPr lang="en-US" sz="2000" b="0" i="0" u="none" strike="noStrike" baseline="0" dirty="0">
                <a:latin typeface="ScalaSans-Regular"/>
              </a:rPr>
              <a:t>but it has no data showing which icons are self explanatory. </a:t>
            </a:r>
            <a:r>
              <a:rPr lang="en-US" sz="2000" b="1" i="0" u="none" strike="noStrike" baseline="0" dirty="0">
                <a:latin typeface="ScalaSans-Regular"/>
              </a:rPr>
              <a:t>[disrupt the common ground with a condition of incomplete knowledge]. </a:t>
            </a:r>
          </a:p>
          <a:p>
            <a:pPr marL="0" indent="0" algn="l">
              <a:spcBef>
                <a:spcPts val="600"/>
              </a:spcBef>
              <a:buNone/>
            </a:pPr>
            <a:r>
              <a:rPr lang="en-US" i="0" u="none" strike="noStrike" baseline="0" dirty="0">
                <a:latin typeface="ScalaSans-Regular"/>
              </a:rPr>
              <a:t>But the reader might ask, “So what?</a:t>
            </a:r>
            <a:r>
              <a:rPr lang="en-US" dirty="0">
                <a:latin typeface="ScalaSans-Regular"/>
              </a:rPr>
              <a:t>” So, you add:</a:t>
            </a:r>
            <a:endParaRPr lang="en-US" i="0" u="none" strike="noStrike" baseline="0" dirty="0">
              <a:latin typeface="ScalaSans-Regular"/>
            </a:endParaRPr>
          </a:p>
          <a:p>
            <a:pPr marL="457200" lvl="1" indent="0">
              <a:spcBef>
                <a:spcPts val="600"/>
              </a:spcBef>
              <a:buNone/>
            </a:pPr>
            <a:r>
              <a:rPr lang="en-US" b="0" i="0" u="none" strike="noStrike" baseline="0" dirty="0">
                <a:latin typeface="ScalaSans-Regular"/>
              </a:rPr>
              <a:t>Lacking such data, we cannot determine which icons to redesign. </a:t>
            </a:r>
            <a:r>
              <a:rPr lang="en-US" b="1" dirty="0">
                <a:latin typeface="ScalaSans-Regular"/>
              </a:rPr>
              <a:t>[consequence of ignoring the incomplete knowledge]</a:t>
            </a:r>
          </a:p>
          <a:p>
            <a:pPr marL="0" indent="0">
              <a:spcBef>
                <a:spcPts val="600"/>
              </a:spcBef>
              <a:buNone/>
            </a:pPr>
            <a:r>
              <a:rPr lang="en-US" dirty="0">
                <a:latin typeface="ScalaSans-Regular"/>
              </a:rPr>
              <a:t>Or </a:t>
            </a:r>
          </a:p>
          <a:p>
            <a:pPr marL="457200" lvl="1" indent="0">
              <a:spcBef>
                <a:spcPts val="600"/>
              </a:spcBef>
              <a:buNone/>
            </a:pPr>
            <a:r>
              <a:rPr lang="en-US" dirty="0">
                <a:latin typeface="ScalaSans-Regular"/>
              </a:rPr>
              <a:t>With such data, we could determine which icons to redesign. </a:t>
            </a:r>
            <a:r>
              <a:rPr lang="en-US" b="1" dirty="0">
                <a:latin typeface="ScalaSans-Regular"/>
              </a:rPr>
              <a:t>[benefit of resolving the incomplete knowledge]</a:t>
            </a:r>
            <a:endParaRPr lang="en-US" b="1" i="0" u="none" strike="noStrike" baseline="0" dirty="0">
              <a:latin typeface="ScalaSans-Regular"/>
            </a:endParaRPr>
          </a:p>
        </p:txBody>
      </p:sp>
    </p:spTree>
    <p:extLst>
      <p:ext uri="{BB962C8B-B14F-4D97-AF65-F5344CB8AC3E}">
        <p14:creationId xmlns:p14="http://schemas.microsoft.com/office/powerpoint/2010/main" val="939736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478B-C90B-4791-BDF5-BD050B771118}"/>
              </a:ext>
            </a:extLst>
          </p:cNvPr>
          <p:cNvSpPr>
            <a:spLocks noGrp="1"/>
          </p:cNvSpPr>
          <p:nvPr>
            <p:ph type="title"/>
          </p:nvPr>
        </p:nvSpPr>
        <p:spPr/>
        <p:txBody>
          <a:bodyPr/>
          <a:lstStyle/>
          <a:p>
            <a:r>
              <a:rPr lang="en-US" dirty="0"/>
              <a:t>Problem </a:t>
            </a:r>
            <a:r>
              <a:rPr lang="en-US" sz="2000" dirty="0"/>
              <a:t>(continued)</a:t>
            </a:r>
          </a:p>
        </p:txBody>
      </p:sp>
      <p:sp>
        <p:nvSpPr>
          <p:cNvPr id="3" name="Content Placeholder 2">
            <a:extLst>
              <a:ext uri="{FF2B5EF4-FFF2-40B4-BE49-F238E27FC236}">
                <a16:creationId xmlns:a16="http://schemas.microsoft.com/office/drawing/2014/main" id="{3F81211B-A431-4836-885C-C8DF4ED09542}"/>
              </a:ext>
            </a:extLst>
          </p:cNvPr>
          <p:cNvSpPr>
            <a:spLocks noGrp="1"/>
          </p:cNvSpPr>
          <p:nvPr>
            <p:ph idx="1"/>
          </p:nvPr>
        </p:nvSpPr>
        <p:spPr/>
        <p:txBody>
          <a:bodyPr>
            <a:normAutofit/>
          </a:bodyPr>
          <a:lstStyle/>
          <a:p>
            <a:pPr marL="0" indent="0">
              <a:buNone/>
            </a:pPr>
            <a:r>
              <a:rPr lang="en-US" dirty="0"/>
              <a:t>Depending on both your reader and the subject, you don’t always have to include the costs or benefits (because they might be so obvious that they don’t need to be stated). </a:t>
            </a:r>
          </a:p>
          <a:p>
            <a:pPr marL="0" indent="0">
              <a:buNone/>
            </a:pPr>
            <a:r>
              <a:rPr lang="en-US" dirty="0"/>
              <a:t>For example, BCW mention the famous paper by Watson and Crick explaining their double helix model for DNA:</a:t>
            </a:r>
          </a:p>
          <a:p>
            <a:pPr marL="457200" lvl="1" indent="0">
              <a:buNone/>
            </a:pPr>
            <a:r>
              <a:rPr lang="en-US" sz="2000" b="0" i="0" u="none" strike="noStrike" baseline="0" dirty="0">
                <a:latin typeface="Scala-Regular"/>
              </a:rPr>
              <a:t>Crick and Watson did not specify either the consequences or benefits of knowing the structure of DNA, because every biologist knew that to understand genetics, they first had to understand the structure of DNA. Had Crick and Watson spelled out those consequences, they might have seemed both redundant and condescending. (p. 241)</a:t>
            </a:r>
            <a:endParaRPr lang="en-US" sz="2000" dirty="0"/>
          </a:p>
        </p:txBody>
      </p:sp>
    </p:spTree>
    <p:extLst>
      <p:ext uri="{BB962C8B-B14F-4D97-AF65-F5344CB8AC3E}">
        <p14:creationId xmlns:p14="http://schemas.microsoft.com/office/powerpoint/2010/main" val="2639189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478B-C90B-4791-BDF5-BD050B771118}"/>
              </a:ext>
            </a:extLst>
          </p:cNvPr>
          <p:cNvSpPr>
            <a:spLocks noGrp="1"/>
          </p:cNvSpPr>
          <p:nvPr>
            <p:ph type="title"/>
          </p:nvPr>
        </p:nvSpPr>
        <p:spPr/>
        <p:txBody>
          <a:bodyPr/>
          <a:lstStyle/>
          <a:p>
            <a:r>
              <a:rPr lang="en-US" dirty="0"/>
              <a:t>Problem </a:t>
            </a:r>
            <a:r>
              <a:rPr lang="en-US" sz="2000" dirty="0"/>
              <a:t>(continued)</a:t>
            </a:r>
          </a:p>
        </p:txBody>
      </p:sp>
      <p:sp>
        <p:nvSpPr>
          <p:cNvPr id="3" name="Content Placeholder 2">
            <a:extLst>
              <a:ext uri="{FF2B5EF4-FFF2-40B4-BE49-F238E27FC236}">
                <a16:creationId xmlns:a16="http://schemas.microsoft.com/office/drawing/2014/main" id="{3F81211B-A431-4836-885C-C8DF4ED09542}"/>
              </a:ext>
            </a:extLst>
          </p:cNvPr>
          <p:cNvSpPr>
            <a:spLocks noGrp="1"/>
          </p:cNvSpPr>
          <p:nvPr>
            <p:ph idx="1"/>
          </p:nvPr>
        </p:nvSpPr>
        <p:spPr/>
        <p:txBody>
          <a:bodyPr>
            <a:noAutofit/>
          </a:bodyPr>
          <a:lstStyle/>
          <a:p>
            <a:pPr marL="0" indent="0">
              <a:buNone/>
            </a:pPr>
            <a:r>
              <a:rPr lang="en-US" dirty="0"/>
              <a:t>Note also that practical/applied topics have practical consequences. Theoretical topics have theoretical consequences.</a:t>
            </a:r>
          </a:p>
          <a:p>
            <a:pPr marL="0" indent="0">
              <a:buNone/>
            </a:pPr>
            <a:r>
              <a:rPr lang="en-US" dirty="0"/>
              <a:t>The example below from BCW offers practical consequences (in </a:t>
            </a:r>
            <a:r>
              <a:rPr lang="en-US" b="1" dirty="0"/>
              <a:t>bold</a:t>
            </a:r>
            <a:r>
              <a:rPr lang="en-US" dirty="0"/>
              <a:t>):</a:t>
            </a:r>
          </a:p>
          <a:p>
            <a:pPr marL="457200" lvl="1" indent="0">
              <a:buNone/>
            </a:pPr>
            <a:r>
              <a:rPr lang="en-US" sz="2000" b="0" i="0" u="none" strike="noStrike" baseline="0" dirty="0">
                <a:latin typeface="ScalaSans-Regular"/>
              </a:rPr>
              <a:t>Last year the River City Supervisors agreed that River City should add the Bayside development to its tax base. Their plan, however, was based on little economic analysis. If the Board votes to annex Bayside without understanding what it will cost the city, </a:t>
            </a:r>
            <a:r>
              <a:rPr lang="en-US" sz="2000" b="1" i="0" u="none" strike="noStrike" baseline="0" dirty="0">
                <a:latin typeface="ScalaSans-Bold"/>
              </a:rPr>
              <a:t>the Board risks worsening River City’s already shaky fiscal situation. </a:t>
            </a:r>
            <a:r>
              <a:rPr lang="en-US" sz="2000" b="0" i="0" u="none" strike="noStrike" baseline="0" dirty="0">
                <a:latin typeface="ScalaSans-Regular"/>
              </a:rPr>
              <a:t>When the burden of bringing sewer and water service up to city code are included in the analysis, the annexation will cost more than the Board assumes.</a:t>
            </a:r>
            <a:endParaRPr lang="en-US" sz="2000" dirty="0"/>
          </a:p>
        </p:txBody>
      </p:sp>
    </p:spTree>
    <p:extLst>
      <p:ext uri="{BB962C8B-B14F-4D97-AF65-F5344CB8AC3E}">
        <p14:creationId xmlns:p14="http://schemas.microsoft.com/office/powerpoint/2010/main" val="3264068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478B-C90B-4791-BDF5-BD050B771118}"/>
              </a:ext>
            </a:extLst>
          </p:cNvPr>
          <p:cNvSpPr>
            <a:spLocks noGrp="1"/>
          </p:cNvSpPr>
          <p:nvPr>
            <p:ph type="title"/>
          </p:nvPr>
        </p:nvSpPr>
        <p:spPr/>
        <p:txBody>
          <a:bodyPr/>
          <a:lstStyle/>
          <a:p>
            <a:r>
              <a:rPr lang="en-US" dirty="0"/>
              <a:t>Problem </a:t>
            </a:r>
            <a:r>
              <a:rPr lang="en-US" sz="2000" dirty="0"/>
              <a:t>(continued)</a:t>
            </a:r>
          </a:p>
        </p:txBody>
      </p:sp>
      <p:sp>
        <p:nvSpPr>
          <p:cNvPr id="3" name="Content Placeholder 2">
            <a:extLst>
              <a:ext uri="{FF2B5EF4-FFF2-40B4-BE49-F238E27FC236}">
                <a16:creationId xmlns:a16="http://schemas.microsoft.com/office/drawing/2014/main" id="{3F81211B-A431-4836-885C-C8DF4ED09542}"/>
              </a:ext>
            </a:extLst>
          </p:cNvPr>
          <p:cNvSpPr>
            <a:spLocks noGrp="1"/>
          </p:cNvSpPr>
          <p:nvPr>
            <p:ph idx="1"/>
          </p:nvPr>
        </p:nvSpPr>
        <p:spPr/>
        <p:txBody>
          <a:bodyPr>
            <a:noAutofit/>
          </a:bodyPr>
          <a:lstStyle/>
          <a:p>
            <a:pPr marL="0" indent="0">
              <a:buNone/>
            </a:pPr>
            <a:r>
              <a:rPr lang="en-US" dirty="0"/>
              <a:t>And this example (also from BCW) offers a theoretical benefit of increasing our knowledge (in </a:t>
            </a:r>
            <a:r>
              <a:rPr lang="en-US" b="1" dirty="0"/>
              <a:t>bold</a:t>
            </a:r>
            <a:r>
              <a:rPr lang="en-US" dirty="0"/>
              <a:t>):</a:t>
            </a:r>
          </a:p>
          <a:p>
            <a:pPr marL="457200" lvl="1" indent="0">
              <a:buNone/>
            </a:pPr>
            <a:r>
              <a:rPr lang="en-US" sz="2000" b="0" i="0" u="none" strike="noStrike" baseline="0" dirty="0">
                <a:latin typeface="ScalaSans-Regular"/>
              </a:rPr>
              <a:t>Since 1972 American cities have annexed upscale neighborhoods to prop up tax bases, often bringing disappointing economic benefits.  But those results could have been predicted had they done basic economic analysis. The annexation movement is a case study of how political decisions at the local level fail to use expert information. What is puzzling is why cities do not seek out that expertise. </a:t>
            </a:r>
            <a:r>
              <a:rPr lang="en-US" sz="2000" b="1" i="0" u="none" strike="noStrike" baseline="0" dirty="0">
                <a:latin typeface="ScalaSans-Regular"/>
              </a:rPr>
              <a:t>If we can discover why cities fail to rely on basic economic analyses, we might better understand why their decision making fails so often in other areas as well. </a:t>
            </a:r>
            <a:endParaRPr lang="en-US" sz="2000" b="1" dirty="0"/>
          </a:p>
        </p:txBody>
      </p:sp>
    </p:spTree>
    <p:extLst>
      <p:ext uri="{BB962C8B-B14F-4D97-AF65-F5344CB8AC3E}">
        <p14:creationId xmlns:p14="http://schemas.microsoft.com/office/powerpoint/2010/main" val="612406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26F64-FCA6-42BA-9867-AD102D81EFB4}"/>
              </a:ext>
            </a:extLst>
          </p:cNvPr>
          <p:cNvSpPr>
            <a:spLocks noGrp="1"/>
          </p:cNvSpPr>
          <p:nvPr>
            <p:ph type="title"/>
          </p:nvPr>
        </p:nvSpPr>
        <p:spPr/>
        <p:txBody>
          <a:bodyPr/>
          <a:lstStyle/>
          <a:p>
            <a:r>
              <a:rPr lang="en-US" dirty="0"/>
              <a:t>Response</a:t>
            </a:r>
          </a:p>
        </p:txBody>
      </p:sp>
      <p:sp>
        <p:nvSpPr>
          <p:cNvPr id="3" name="Content Placeholder 2">
            <a:extLst>
              <a:ext uri="{FF2B5EF4-FFF2-40B4-BE49-F238E27FC236}">
                <a16:creationId xmlns:a16="http://schemas.microsoft.com/office/drawing/2014/main" id="{45B9720B-0E94-4750-9FA9-089770313F5F}"/>
              </a:ext>
            </a:extLst>
          </p:cNvPr>
          <p:cNvSpPr>
            <a:spLocks noGrp="1"/>
          </p:cNvSpPr>
          <p:nvPr>
            <p:ph idx="1"/>
          </p:nvPr>
        </p:nvSpPr>
        <p:spPr/>
        <p:txBody>
          <a:bodyPr>
            <a:normAutofit fontScale="92500" lnSpcReduction="10000"/>
          </a:bodyPr>
          <a:lstStyle/>
          <a:p>
            <a:pPr marL="0" indent="0">
              <a:buNone/>
            </a:pPr>
            <a:r>
              <a:rPr lang="en-US" dirty="0"/>
              <a:t>Once you disrupt the common ground with a problem, readers expect you to respond to that problem with your main point.</a:t>
            </a:r>
          </a:p>
          <a:p>
            <a:pPr marL="0" indent="0">
              <a:buNone/>
            </a:pPr>
            <a:r>
              <a:rPr lang="en-US" dirty="0"/>
              <a:t>You can state your main point/solution explicitly toward the end of your introduction:</a:t>
            </a:r>
          </a:p>
          <a:p>
            <a:pPr marL="457200" lvl="1" indent="0">
              <a:buNone/>
            </a:pPr>
            <a:r>
              <a:rPr lang="en-US" sz="1900" dirty="0"/>
              <a:t>As we have investigated environmental threats, our understanding of chemical processes in acid rain and the buildup of carbon dioxide has improved, allowing us to understand better their effects on the biosphere. </a:t>
            </a:r>
            <a:r>
              <a:rPr lang="en-US" sz="1900" b="1" dirty="0"/>
              <a:t>[common ground] </a:t>
            </a:r>
            <a:r>
              <a:rPr lang="en-US" sz="1900" dirty="0"/>
              <a:t>But recently the chemical processes that thin the ozone layer have been found to be less well understood than once thought. </a:t>
            </a:r>
            <a:r>
              <a:rPr lang="en-US" sz="1900" b="1" dirty="0"/>
              <a:t>[disrupting the common ground with condition of incomplete knowledge] </a:t>
            </a:r>
            <a:r>
              <a:rPr lang="en-US" sz="1900" dirty="0"/>
              <a:t>We may have labeled hydrofluorocarbons as the chief cause incorrectly. </a:t>
            </a:r>
            <a:r>
              <a:rPr lang="en-US" sz="1900" b="1" dirty="0"/>
              <a:t>[answering “So what?” with a consequence]. </a:t>
            </a:r>
            <a:r>
              <a:rPr lang="en-US" sz="1900" dirty="0"/>
              <a:t>We have found that the bonding of carbon . . . </a:t>
            </a:r>
            <a:r>
              <a:rPr lang="en-US" sz="1900" b="1" dirty="0"/>
              <a:t>[gist of solution: main point]</a:t>
            </a:r>
          </a:p>
        </p:txBody>
      </p:sp>
    </p:spTree>
    <p:extLst>
      <p:ext uri="{BB962C8B-B14F-4D97-AF65-F5344CB8AC3E}">
        <p14:creationId xmlns:p14="http://schemas.microsoft.com/office/powerpoint/2010/main" val="1171927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26F64-FCA6-42BA-9867-AD102D81EFB4}"/>
              </a:ext>
            </a:extLst>
          </p:cNvPr>
          <p:cNvSpPr>
            <a:spLocks noGrp="1"/>
          </p:cNvSpPr>
          <p:nvPr>
            <p:ph type="title"/>
          </p:nvPr>
        </p:nvSpPr>
        <p:spPr/>
        <p:txBody>
          <a:bodyPr/>
          <a:lstStyle/>
          <a:p>
            <a:r>
              <a:rPr lang="en-US" dirty="0"/>
              <a:t>Response </a:t>
            </a:r>
            <a:r>
              <a:rPr lang="en-US" sz="2000" dirty="0"/>
              <a:t>(continued)</a:t>
            </a:r>
          </a:p>
        </p:txBody>
      </p:sp>
      <p:sp>
        <p:nvSpPr>
          <p:cNvPr id="3" name="Content Placeholder 2">
            <a:extLst>
              <a:ext uri="{FF2B5EF4-FFF2-40B4-BE49-F238E27FC236}">
                <a16:creationId xmlns:a16="http://schemas.microsoft.com/office/drawing/2014/main" id="{45B9720B-0E94-4750-9FA9-089770313F5F}"/>
              </a:ext>
            </a:extLst>
          </p:cNvPr>
          <p:cNvSpPr>
            <a:spLocks noGrp="1"/>
          </p:cNvSpPr>
          <p:nvPr>
            <p:ph idx="1"/>
          </p:nvPr>
        </p:nvSpPr>
        <p:spPr/>
        <p:txBody>
          <a:bodyPr>
            <a:normAutofit/>
          </a:bodyPr>
          <a:lstStyle/>
          <a:p>
            <a:pPr marL="0" indent="0">
              <a:buNone/>
            </a:pPr>
            <a:r>
              <a:rPr lang="en-US" dirty="0"/>
              <a:t>Alternatively, you can delay your main point by telling the reader where your paper is headed:</a:t>
            </a:r>
          </a:p>
          <a:p>
            <a:pPr marL="457200" lvl="1" indent="0">
              <a:buNone/>
            </a:pPr>
            <a:r>
              <a:rPr lang="en-US" sz="2000" b="0" i="0" u="none" strike="noStrike" baseline="0" dirty="0">
                <a:latin typeface="ScalaSans-Regular"/>
              </a:rPr>
              <a:t>As we have investigated environmental threats, our understanding… has improved… But recently the chemical processes… have been found to be less well understood… We may have labeled hydro</a:t>
            </a:r>
            <a:r>
              <a:rPr lang="en-US" sz="2000" dirty="0">
                <a:latin typeface="ScalaSans-Expert"/>
              </a:rPr>
              <a:t>fl</a:t>
            </a:r>
            <a:r>
              <a:rPr lang="en-US" sz="2000" b="0" i="0" u="none" strike="noStrike" baseline="0" dirty="0">
                <a:latin typeface="ScalaSans-Regular"/>
              </a:rPr>
              <a:t>uorocarbons as the chief cause incorrectly. </a:t>
            </a:r>
            <a:r>
              <a:rPr lang="en-US" sz="2000" b="1" i="0" u="none" strike="noStrike" baseline="0" dirty="0">
                <a:latin typeface="ScalaSans-Bold"/>
              </a:rPr>
              <a:t>In this report we describe a hitherto unexpected chemical bonding between</a:t>
            </a:r>
            <a:r>
              <a:rPr lang="en-US" sz="2000" i="0" u="none" strike="noStrike" baseline="0" dirty="0">
                <a:latin typeface="ScalaSans-Bold"/>
              </a:rPr>
              <a:t>…</a:t>
            </a:r>
          </a:p>
          <a:p>
            <a:pPr marL="0" indent="0">
              <a:buNone/>
            </a:pPr>
            <a:r>
              <a:rPr lang="en-US" sz="2200" dirty="0">
                <a:latin typeface="ScalaSans-Bold"/>
              </a:rPr>
              <a:t>This approach promises that the main point is coming without explicitly stating it. </a:t>
            </a:r>
            <a:endParaRPr lang="en-US" sz="2200" dirty="0"/>
          </a:p>
        </p:txBody>
      </p:sp>
    </p:spTree>
    <p:extLst>
      <p:ext uri="{BB962C8B-B14F-4D97-AF65-F5344CB8AC3E}">
        <p14:creationId xmlns:p14="http://schemas.microsoft.com/office/powerpoint/2010/main" val="1350173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26F64-FCA6-42BA-9867-AD102D81EFB4}"/>
              </a:ext>
            </a:extLst>
          </p:cNvPr>
          <p:cNvSpPr>
            <a:spLocks noGrp="1"/>
          </p:cNvSpPr>
          <p:nvPr>
            <p:ph type="title"/>
          </p:nvPr>
        </p:nvSpPr>
        <p:spPr>
          <a:xfrm>
            <a:off x="1303372" y="804519"/>
            <a:ext cx="9603275" cy="1049235"/>
          </a:xfrm>
        </p:spPr>
        <p:txBody>
          <a:bodyPr/>
          <a:lstStyle/>
          <a:p>
            <a:r>
              <a:rPr lang="en-US" dirty="0"/>
              <a:t>Response </a:t>
            </a:r>
            <a:r>
              <a:rPr lang="en-US" sz="2000" dirty="0"/>
              <a:t>(continued)</a:t>
            </a:r>
          </a:p>
        </p:txBody>
      </p:sp>
      <p:sp>
        <p:nvSpPr>
          <p:cNvPr id="3" name="Content Placeholder 2">
            <a:extLst>
              <a:ext uri="{FF2B5EF4-FFF2-40B4-BE49-F238E27FC236}">
                <a16:creationId xmlns:a16="http://schemas.microsoft.com/office/drawing/2014/main" id="{45B9720B-0E94-4750-9FA9-089770313F5F}"/>
              </a:ext>
            </a:extLst>
          </p:cNvPr>
          <p:cNvSpPr>
            <a:spLocks noGrp="1"/>
          </p:cNvSpPr>
          <p:nvPr>
            <p:ph idx="1"/>
          </p:nvPr>
        </p:nvSpPr>
        <p:spPr>
          <a:xfrm>
            <a:off x="1303372" y="1786642"/>
            <a:ext cx="10888628" cy="3450613"/>
          </a:xfrm>
        </p:spPr>
        <p:txBody>
          <a:bodyPr>
            <a:noAutofit/>
          </a:bodyPr>
          <a:lstStyle/>
          <a:p>
            <a:pPr marL="0" indent="0">
              <a:buNone/>
            </a:pPr>
            <a:r>
              <a:rPr lang="en-US" dirty="0"/>
              <a:t>(This slide is adapted almost verbatim from BCW p. 242):  </a:t>
            </a:r>
          </a:p>
          <a:p>
            <a:pPr marL="0" indent="0">
              <a:buNone/>
            </a:pPr>
            <a:r>
              <a:rPr lang="en-US" dirty="0"/>
              <a:t>Don’t merely announce a vague topic:</a:t>
            </a:r>
          </a:p>
          <a:p>
            <a:pPr marL="457200" lvl="1" indent="0">
              <a:buNone/>
            </a:pPr>
            <a:r>
              <a:rPr lang="en-US" sz="2000" dirty="0"/>
              <a:t>This study investigates processes leading to ozone depletion.</a:t>
            </a:r>
          </a:p>
          <a:p>
            <a:pPr marL="0" indent="0">
              <a:buNone/>
            </a:pPr>
            <a:r>
              <a:rPr lang="en-US" dirty="0"/>
              <a:t>Instead, suggest the conceptual outlines of your solution or announce a plan (or both): </a:t>
            </a:r>
          </a:p>
          <a:p>
            <a:pPr marL="457200" lvl="1" indent="0">
              <a:buNone/>
            </a:pPr>
            <a:r>
              <a:rPr lang="en-US" sz="2000" b="0" i="0" u="none" strike="noStrike" baseline="0" dirty="0">
                <a:latin typeface="ScalaSans-Regular"/>
              </a:rPr>
              <a:t>There are many designs for hydroelectric turbine intakes and diversion screens, but on- site evaluation is not cost-effective. A more viable alternative is computer modeling. </a:t>
            </a:r>
            <a:r>
              <a:rPr lang="en-US" sz="2000" b="1" i="0" u="none" strike="noStrike" baseline="0" dirty="0">
                <a:latin typeface="ScalaSans-Bold"/>
              </a:rPr>
              <a:t>To evaluate hydroelectric diversion screens, this study will evaluate three computer models—Quattro, AVOC, </a:t>
            </a:r>
            <a:r>
              <a:rPr lang="en-US" sz="2000" b="1" i="0" u="none" strike="noStrike" baseline="0">
                <a:latin typeface="ScalaSans-Bold"/>
              </a:rPr>
              <a:t>and Turbo-plex</a:t>
            </a:r>
            <a:r>
              <a:rPr lang="en-US" sz="2000" b="1" i="0" u="none" strike="noStrike" baseline="0" dirty="0">
                <a:latin typeface="ScalaSans-Bold"/>
              </a:rPr>
              <a:t>—to determine which is </a:t>
            </a:r>
            <a:r>
              <a:rPr lang="en-US" sz="2000" b="1" i="0" u="none" strike="noStrike" baseline="0">
                <a:latin typeface="ScalaSans-Bold"/>
              </a:rPr>
              <a:t>most cost-effective </a:t>
            </a:r>
            <a:r>
              <a:rPr lang="en-US" sz="2000" b="1" i="0" u="none" strike="noStrike" baseline="0" dirty="0">
                <a:latin typeface="ScalaSans-Bold"/>
              </a:rPr>
              <a:t>in reliability, speed, and ease of use.</a:t>
            </a:r>
            <a:endParaRPr lang="en-US" sz="2000" dirty="0"/>
          </a:p>
        </p:txBody>
      </p:sp>
    </p:spTree>
    <p:extLst>
      <p:ext uri="{BB962C8B-B14F-4D97-AF65-F5344CB8AC3E}">
        <p14:creationId xmlns:p14="http://schemas.microsoft.com/office/powerpoint/2010/main" val="1862639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9266A-146E-4B46-9F3F-9A38C79383F0}"/>
              </a:ext>
            </a:extLst>
          </p:cNvPr>
          <p:cNvSpPr>
            <a:spLocks noGrp="1"/>
          </p:cNvSpPr>
          <p:nvPr>
            <p:ph type="title"/>
          </p:nvPr>
        </p:nvSpPr>
        <p:spPr/>
        <p:txBody>
          <a:bodyPr/>
          <a:lstStyle/>
          <a:p>
            <a:r>
              <a:rPr lang="en-US" dirty="0"/>
              <a:t>Summary	</a:t>
            </a:r>
          </a:p>
        </p:txBody>
      </p:sp>
      <p:sp>
        <p:nvSpPr>
          <p:cNvPr id="3" name="Content Placeholder 2">
            <a:extLst>
              <a:ext uri="{FF2B5EF4-FFF2-40B4-BE49-F238E27FC236}">
                <a16:creationId xmlns:a16="http://schemas.microsoft.com/office/drawing/2014/main" id="{2490241F-E7DE-46B7-8993-FD011449CF2C}"/>
              </a:ext>
            </a:extLst>
          </p:cNvPr>
          <p:cNvSpPr>
            <a:spLocks noGrp="1"/>
          </p:cNvSpPr>
          <p:nvPr>
            <p:ph idx="1"/>
          </p:nvPr>
        </p:nvSpPr>
        <p:spPr>
          <a:xfrm>
            <a:off x="1451579" y="1803207"/>
            <a:ext cx="9603275" cy="3450613"/>
          </a:xfrm>
        </p:spPr>
        <p:txBody>
          <a:bodyPr>
            <a:noAutofit/>
          </a:bodyPr>
          <a:lstStyle/>
          <a:p>
            <a:pPr marL="0" indent="0" algn="l">
              <a:buNone/>
            </a:pPr>
            <a:r>
              <a:rPr lang="en-US" b="0" i="0" u="none" strike="noStrike" baseline="0" dirty="0">
                <a:latin typeface="Scala-Regular"/>
              </a:rPr>
              <a:t>(This slide is adapted almost verbatim fro</a:t>
            </a:r>
            <a:r>
              <a:rPr lang="en-US" dirty="0">
                <a:latin typeface="Scala-Regular"/>
              </a:rPr>
              <a:t>m</a:t>
            </a:r>
            <a:r>
              <a:rPr lang="en-US" b="0" i="0" u="none" strike="noStrike" baseline="0" dirty="0">
                <a:latin typeface="Scala-Regular"/>
              </a:rPr>
              <a:t> BCW, p. 243</a:t>
            </a:r>
            <a:r>
              <a:rPr lang="en-US" dirty="0">
                <a:latin typeface="Scala-Regular"/>
              </a:rPr>
              <a:t>): </a:t>
            </a:r>
          </a:p>
          <a:p>
            <a:pPr marL="0" indent="0" algn="l">
              <a:buNone/>
            </a:pPr>
            <a:r>
              <a:rPr lang="en-US" b="0" i="0" u="none" strike="noStrike" baseline="0" dirty="0">
                <a:latin typeface="Scala-Regular"/>
              </a:rPr>
              <a:t>You may feel overwhelmed with so many choices here, but they all follow what is in fact a simple “grammar.” A full introduction consists of just three elements: </a:t>
            </a:r>
          </a:p>
          <a:p>
            <a:pPr marL="457200" lvl="1" indent="0">
              <a:buNone/>
            </a:pPr>
            <a:r>
              <a:rPr lang="en-US" sz="2000" b="1" i="0" u="none" strike="noStrike" baseline="0" dirty="0">
                <a:latin typeface="ScalaSans-Regular"/>
              </a:rPr>
              <a:t>Common ground + Problem + Response</a:t>
            </a:r>
          </a:p>
          <a:p>
            <a:pPr marL="0" indent="0" algn="l">
              <a:buNone/>
            </a:pPr>
            <a:r>
              <a:rPr lang="en-US" b="0" i="0" u="none" strike="noStrike" baseline="0" dirty="0">
                <a:latin typeface="Scala-Regular"/>
              </a:rPr>
              <a:t>You don’t need all three in every report:</a:t>
            </a:r>
          </a:p>
          <a:p>
            <a:pPr lvl="1"/>
            <a:r>
              <a:rPr lang="en-US" sz="2000" b="0" i="0" u="none" strike="noStrike" baseline="0" dirty="0">
                <a:latin typeface="Scala-Regular"/>
              </a:rPr>
              <a:t> If the problem is well known, omit the common ground.</a:t>
            </a:r>
          </a:p>
          <a:p>
            <a:pPr lvl="1"/>
            <a:r>
              <a:rPr lang="en-US" sz="2000" b="0" i="0" u="none" strike="noStrike" baseline="0" dirty="0">
                <a:latin typeface="Scala-Regular"/>
              </a:rPr>
              <a:t> If the consequences of the problem are well known, omit them.</a:t>
            </a:r>
          </a:p>
          <a:p>
            <a:pPr lvl="1"/>
            <a:r>
              <a:rPr lang="en-US" sz="2000" b="0" i="0" u="none" strike="noStrike" baseline="0" dirty="0">
                <a:latin typeface="Scala-Regular"/>
              </a:rPr>
              <a:t>If you want readers to follow your thinking before they know your answer, offer a launching point at the end of your introduction and state your main point in your conclusion. </a:t>
            </a:r>
            <a:endParaRPr lang="en-US" sz="2000" dirty="0"/>
          </a:p>
        </p:txBody>
      </p:sp>
    </p:spTree>
    <p:extLst>
      <p:ext uri="{BB962C8B-B14F-4D97-AF65-F5344CB8AC3E}">
        <p14:creationId xmlns:p14="http://schemas.microsoft.com/office/powerpoint/2010/main" val="2470567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1EF34-A9FF-4239-9879-E886B1DB311E}"/>
              </a:ext>
            </a:extLst>
          </p:cNvPr>
          <p:cNvSpPr>
            <a:spLocks noGrp="1"/>
          </p:cNvSpPr>
          <p:nvPr>
            <p:ph type="title"/>
          </p:nvPr>
        </p:nvSpPr>
        <p:spPr/>
        <p:txBody>
          <a:bodyPr/>
          <a:lstStyle/>
          <a:p>
            <a:r>
              <a:rPr lang="en-US" dirty="0"/>
              <a:t>Final thoughts</a:t>
            </a:r>
          </a:p>
        </p:txBody>
      </p:sp>
      <p:sp>
        <p:nvSpPr>
          <p:cNvPr id="3" name="Content Placeholder 2">
            <a:extLst>
              <a:ext uri="{FF2B5EF4-FFF2-40B4-BE49-F238E27FC236}">
                <a16:creationId xmlns:a16="http://schemas.microsoft.com/office/drawing/2014/main" id="{02166D78-5725-43D9-86FB-2226B9BA3E65}"/>
              </a:ext>
            </a:extLst>
          </p:cNvPr>
          <p:cNvSpPr>
            <a:spLocks noGrp="1"/>
          </p:cNvSpPr>
          <p:nvPr>
            <p:ph idx="1"/>
          </p:nvPr>
        </p:nvSpPr>
        <p:spPr/>
        <p:txBody>
          <a:bodyPr/>
          <a:lstStyle/>
          <a:p>
            <a:pPr marL="0" indent="0">
              <a:buNone/>
            </a:pPr>
            <a:r>
              <a:rPr lang="en-US" dirty="0"/>
              <a:t>(This slide is adapted almost verbatim from BCW p. 244)</a:t>
            </a:r>
          </a:p>
          <a:p>
            <a:pPr marL="0" indent="0">
              <a:buNone/>
            </a:pPr>
            <a:r>
              <a:rPr lang="en-US" dirty="0"/>
              <a:t>This pattern of </a:t>
            </a:r>
            <a:r>
              <a:rPr lang="en-US" b="1" dirty="0"/>
              <a:t>common ground + problem + response </a:t>
            </a:r>
            <a:r>
              <a:rPr lang="en-US" dirty="0"/>
              <a:t>may seem formulaic, but it’s what readers expect.  And when you master a rhetorical pattern like this, you have more than a formula for writing. You also have a tool for thinking. By forcing yourself to work through a full statement of your common ground and problem, you have to think hard about what your readers know, what they don’t, and, in particular, what they should know and why. </a:t>
            </a:r>
          </a:p>
        </p:txBody>
      </p:sp>
    </p:spTree>
    <p:extLst>
      <p:ext uri="{BB962C8B-B14F-4D97-AF65-F5344CB8AC3E}">
        <p14:creationId xmlns:p14="http://schemas.microsoft.com/office/powerpoint/2010/main" val="4263652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1212</TotalTime>
  <Words>2569</Words>
  <Application>Microsoft Office PowerPoint</Application>
  <PresentationFormat>Widescreen</PresentationFormat>
  <Paragraphs>102</Paragraphs>
  <Slides>22</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Arial</vt:lpstr>
      <vt:lpstr>Calibri</vt:lpstr>
      <vt:lpstr>Gill Sans MT</vt:lpstr>
      <vt:lpstr>Scala-Italic</vt:lpstr>
      <vt:lpstr>Scala-Regular</vt:lpstr>
      <vt:lpstr>Scala-RegularExpert</vt:lpstr>
      <vt:lpstr>ScalaSans-Bold</vt:lpstr>
      <vt:lpstr>ScalaSans-Caps</vt:lpstr>
      <vt:lpstr>ScalaSans-Expert</vt:lpstr>
      <vt:lpstr>ScalaSans-Italic</vt:lpstr>
      <vt:lpstr>ScalaSans-Regular</vt:lpstr>
      <vt:lpstr>Gallery</vt:lpstr>
      <vt:lpstr>Introductions &amp; Problem Statements </vt:lpstr>
      <vt:lpstr> Preliminaries</vt:lpstr>
      <vt:lpstr> Preliminaries  (continued)</vt:lpstr>
      <vt:lpstr>Thinking about the reader</vt:lpstr>
      <vt:lpstr>Thinking about the reader (continued)</vt:lpstr>
      <vt:lpstr>The Common structure of Introductions</vt:lpstr>
      <vt:lpstr>Example </vt:lpstr>
      <vt:lpstr>Common Ground</vt:lpstr>
      <vt:lpstr>Common Ground (continued)</vt:lpstr>
      <vt:lpstr>Common Ground (continued)</vt:lpstr>
      <vt:lpstr>Common Ground (continued)</vt:lpstr>
      <vt:lpstr>Common Ground (continued)</vt:lpstr>
      <vt:lpstr>Problem</vt:lpstr>
      <vt:lpstr>Problem (continued)</vt:lpstr>
      <vt:lpstr>Problem (continued)</vt:lpstr>
      <vt:lpstr>Problem (continued)</vt:lpstr>
      <vt:lpstr>Problem (continued)</vt:lpstr>
      <vt:lpstr>Response</vt:lpstr>
      <vt:lpstr>Response (continued)</vt:lpstr>
      <vt:lpstr>Response (continued)</vt:lpstr>
      <vt:lpstr>Summary </vt:lpstr>
      <vt:lpstr>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Argument</dc:title>
  <dc:creator>Graduate Writing Specialist</dc:creator>
  <cp:lastModifiedBy>Graduate Writing Specialist</cp:lastModifiedBy>
  <cp:revision>66</cp:revision>
  <dcterms:created xsi:type="dcterms:W3CDTF">2021-06-10T19:04:01Z</dcterms:created>
  <dcterms:modified xsi:type="dcterms:W3CDTF">2022-07-12T02:40:55Z</dcterms:modified>
</cp:coreProperties>
</file>