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4"/>
  </p:sldMasterIdLst>
  <p:sldIdLst>
    <p:sldId id="256" r:id="rId5"/>
    <p:sldId id="258" r:id="rId6"/>
    <p:sldId id="262" r:id="rId7"/>
    <p:sldId id="263" r:id="rId8"/>
    <p:sldId id="265" r:id="rId9"/>
    <p:sldId id="267" r:id="rId10"/>
    <p:sldId id="260" r:id="rId11"/>
    <p:sldId id="259" r:id="rId12"/>
    <p:sldId id="261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95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3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90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84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358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736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2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55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2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6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75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2472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73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40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48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751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0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45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impryor.net/teaching/guidelines/writing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sign with black text&#10;&#10;Description automatically generated with low confidence">
            <a:extLst>
              <a:ext uri="{FF2B5EF4-FFF2-40B4-BE49-F238E27FC236}">
                <a16:creationId xmlns:a16="http://schemas.microsoft.com/office/drawing/2014/main" id="{2B23AB51-70FA-4CE0-9162-B61EC4E88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944" y="538391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3259A5-71A8-45FF-8B92-50C6283A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290" y="599317"/>
            <a:ext cx="10091420" cy="1388165"/>
          </a:xfrm>
        </p:spPr>
        <p:txBody>
          <a:bodyPr/>
          <a:lstStyle/>
          <a:p>
            <a:r>
              <a:rPr lang="en-US" dirty="0"/>
              <a:t>Resume </a:t>
            </a:r>
            <a:r>
              <a:rPr lang="en-US" sz="3200" dirty="0"/>
              <a:t>(and CV)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01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C.R.A.P. stands for…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00772F-6F19-4B7A-9556-DB55F677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922" y="2155371"/>
            <a:ext cx="5557463" cy="3651379"/>
          </a:xfrm>
        </p:spPr>
        <p:txBody>
          <a:bodyPr>
            <a:normAutofit fontScale="77500" lnSpcReduction="20000"/>
          </a:bodyPr>
          <a:lstStyle/>
          <a:p>
            <a:r>
              <a:rPr lang="en-US" sz="8000" u="sng" dirty="0"/>
              <a:t>C</a:t>
            </a:r>
            <a:r>
              <a:rPr lang="en-US" sz="8000" dirty="0"/>
              <a:t>ontrast</a:t>
            </a:r>
          </a:p>
          <a:p>
            <a:r>
              <a:rPr lang="en-US" sz="8000" u="sng" dirty="0"/>
              <a:t>R</a:t>
            </a:r>
            <a:r>
              <a:rPr lang="en-US" sz="8000" dirty="0"/>
              <a:t>epetition</a:t>
            </a:r>
          </a:p>
          <a:p>
            <a:r>
              <a:rPr lang="en-US" sz="8000" u="sng" dirty="0"/>
              <a:t>A</a:t>
            </a:r>
            <a:r>
              <a:rPr lang="en-US" sz="8000" dirty="0"/>
              <a:t>lignment </a:t>
            </a:r>
          </a:p>
          <a:p>
            <a:r>
              <a:rPr lang="en-US" sz="8000" u="sng" dirty="0"/>
              <a:t>P</a:t>
            </a:r>
            <a:r>
              <a:rPr lang="en-US" sz="8000" dirty="0"/>
              <a:t>roximity</a:t>
            </a:r>
          </a:p>
        </p:txBody>
      </p:sp>
    </p:spTree>
    <p:extLst>
      <p:ext uri="{BB962C8B-B14F-4D97-AF65-F5344CB8AC3E}">
        <p14:creationId xmlns:p14="http://schemas.microsoft.com/office/powerpoint/2010/main" val="104315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C.R.A.P. is for the reader  - 1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00772F-6F19-4B7A-9556-DB55F677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922" y="2155371"/>
            <a:ext cx="9958161" cy="3651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As Larry </a:t>
            </a:r>
            <a:r>
              <a:rPr lang="en-US" sz="3600" dirty="0" err="1"/>
              <a:t>McEnerney</a:t>
            </a:r>
            <a:r>
              <a:rPr lang="en-US" sz="3600" dirty="0"/>
              <a:t> says: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“No advice about writing makes any sense unless you’ve clarified </a:t>
            </a:r>
            <a:r>
              <a:rPr lang="en-US" sz="3600" b="1" dirty="0"/>
              <a:t>(1)</a:t>
            </a:r>
            <a:r>
              <a:rPr lang="en-US" sz="3600" dirty="0"/>
              <a:t> </a:t>
            </a:r>
            <a:r>
              <a:rPr lang="en-US" sz="3600" b="1" dirty="0"/>
              <a:t>who’s reading it </a:t>
            </a:r>
            <a:r>
              <a:rPr lang="en-US" sz="3600" dirty="0"/>
              <a:t>and </a:t>
            </a:r>
            <a:r>
              <a:rPr lang="en-US" sz="3600" b="1" dirty="0"/>
              <a:t>(2) the function of the text.</a:t>
            </a:r>
            <a:r>
              <a:rPr lang="en-US" sz="36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588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C.R.A.P. is for the reader - 2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00772F-6F19-4B7A-9556-DB55F677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532" y="1603310"/>
            <a:ext cx="9958161" cy="365137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b="1" dirty="0"/>
              <a:t>1. Who’s reading it?</a:t>
            </a:r>
          </a:p>
          <a:p>
            <a:r>
              <a:rPr lang="en-US" sz="12800" dirty="0"/>
              <a:t>Potential employers.</a:t>
            </a:r>
          </a:p>
          <a:p>
            <a:r>
              <a:rPr lang="en-US" sz="12800" dirty="0"/>
              <a:t>The admissions committee.</a:t>
            </a:r>
          </a:p>
          <a:p>
            <a:r>
              <a:rPr lang="en-US" sz="12800" dirty="0"/>
              <a:t>Scholarship/fellowship committee.</a:t>
            </a:r>
          </a:p>
          <a:p>
            <a:endParaRPr lang="en-US" sz="12800" dirty="0"/>
          </a:p>
          <a:p>
            <a:pPr marL="0" indent="0">
              <a:buNone/>
            </a:pPr>
            <a:r>
              <a:rPr lang="en-US" sz="12800" b="1" dirty="0"/>
              <a:t>2. The function of the text</a:t>
            </a:r>
          </a:p>
          <a:p>
            <a:r>
              <a:rPr lang="en-US" sz="12800" dirty="0"/>
              <a:t>To get you an interview.</a:t>
            </a:r>
          </a:p>
          <a:p>
            <a:r>
              <a:rPr lang="en-US" sz="12800" dirty="0"/>
              <a:t>(for some grad applications) To help you get admitted.</a:t>
            </a:r>
          </a:p>
          <a:p>
            <a:pPr marL="0" indent="0">
              <a:buNone/>
            </a:pP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495256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Your goals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00772F-6F19-4B7A-9556-DB55F677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922" y="2155371"/>
            <a:ext cx="9958161" cy="3651379"/>
          </a:xfrm>
        </p:spPr>
        <p:txBody>
          <a:bodyPr>
            <a:normAutofit fontScale="40000" lnSpcReduction="20000"/>
          </a:bodyPr>
          <a:lstStyle/>
          <a:p>
            <a:r>
              <a:rPr lang="en-US" sz="8000" dirty="0"/>
              <a:t>Be as clear, simple, and direct as possible. </a:t>
            </a:r>
          </a:p>
          <a:p>
            <a:r>
              <a:rPr lang="en-US" sz="8000" dirty="0"/>
              <a:t>Convey only the things (skills and experiences) that are relevant.</a:t>
            </a:r>
          </a:p>
          <a:p>
            <a:r>
              <a:rPr lang="en-US" sz="8000" dirty="0"/>
              <a:t>Put the most important/most relevant stuff first.</a:t>
            </a:r>
          </a:p>
          <a:p>
            <a:r>
              <a:rPr lang="en-US" sz="8000" dirty="0"/>
              <a:t>Make sure everything is easy for the reader to find/see.</a:t>
            </a:r>
          </a:p>
          <a:p>
            <a:r>
              <a:rPr lang="en-US" sz="8000" dirty="0"/>
              <a:t>Don’t make the reader do unnecessary work.</a:t>
            </a:r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73373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Your goals - 2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00772F-6F19-4B7A-9556-DB55F677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309" y="1400361"/>
            <a:ext cx="10279580" cy="5004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 short:</a:t>
            </a:r>
          </a:p>
          <a:p>
            <a:r>
              <a:rPr lang="en-US" sz="3200" dirty="0"/>
              <a:t>Make the reader happy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200" dirty="0"/>
              <a:t>As Jim Pryor says, “pretend that your reader is </a:t>
            </a:r>
            <a:r>
              <a:rPr lang="en-US" sz="3200" b="1" dirty="0"/>
              <a:t>lazy, stupid, and mean</a:t>
            </a:r>
            <a:r>
              <a:rPr lang="en-US" sz="3200" dirty="0"/>
              <a:t>.” (</a:t>
            </a:r>
            <a:r>
              <a:rPr lang="en-US" sz="2800" dirty="0">
                <a:hlinkClick r:id="rId2"/>
              </a:rPr>
              <a:t>Source.</a:t>
            </a:r>
            <a:r>
              <a:rPr lang="en-US" sz="3200" dirty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285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Table&#10;&#10;Description automatically generated">
            <a:extLst>
              <a:ext uri="{FF2B5EF4-FFF2-40B4-BE49-F238E27FC236}">
                <a16:creationId xmlns:a16="http://schemas.microsoft.com/office/drawing/2014/main" id="{16DF39D8-1091-43FD-BD10-748A2023C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7682" y="0"/>
            <a:ext cx="5371747" cy="684464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C0FA8A-8237-4B03-82AE-76F863FEA8DA}"/>
              </a:ext>
            </a:extLst>
          </p:cNvPr>
          <p:cNvSpPr txBox="1"/>
          <p:nvPr/>
        </p:nvSpPr>
        <p:spPr>
          <a:xfrm>
            <a:off x="511727" y="1015284"/>
            <a:ext cx="2491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Good example</a:t>
            </a:r>
          </a:p>
        </p:txBody>
      </p:sp>
    </p:spTree>
    <p:extLst>
      <p:ext uri="{BB962C8B-B14F-4D97-AF65-F5344CB8AC3E}">
        <p14:creationId xmlns:p14="http://schemas.microsoft.com/office/powerpoint/2010/main" val="55913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Contrast</a:t>
            </a: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4B71E7C6-CE40-41B2-9B9E-DA72BCB30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4" y="-3393"/>
            <a:ext cx="8696325" cy="686139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3FAE7B56-06D9-43CF-9BCF-9948D87F9934}"/>
              </a:ext>
            </a:extLst>
          </p:cNvPr>
          <p:cNvSpPr/>
          <p:nvPr/>
        </p:nvSpPr>
        <p:spPr>
          <a:xfrm>
            <a:off x="3041780" y="1250302"/>
            <a:ext cx="793102" cy="251927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4AF4E02-81E9-4E4F-A679-06A71F08C59C}"/>
              </a:ext>
            </a:extLst>
          </p:cNvPr>
          <p:cNvSpPr/>
          <p:nvPr/>
        </p:nvSpPr>
        <p:spPr>
          <a:xfrm>
            <a:off x="2948376" y="2398905"/>
            <a:ext cx="793102" cy="251927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FCFFF8-3847-41AB-AA7E-8BDAFC098D82}"/>
              </a:ext>
            </a:extLst>
          </p:cNvPr>
          <p:cNvSpPr txBox="1"/>
          <p:nvPr/>
        </p:nvSpPr>
        <p:spPr>
          <a:xfrm>
            <a:off x="466531" y="1502229"/>
            <a:ext cx="2369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Serif fonts for headers but sans serif fonts for body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Headers are bold but body text is regular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Headers are larger than body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Titles of jobs and degrees are bold</a:t>
            </a:r>
          </a:p>
        </p:txBody>
      </p:sp>
    </p:spTree>
    <p:extLst>
      <p:ext uri="{BB962C8B-B14F-4D97-AF65-F5344CB8AC3E}">
        <p14:creationId xmlns:p14="http://schemas.microsoft.com/office/powerpoint/2010/main" val="251643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443388"/>
            <a:ext cx="9404723" cy="140053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Repetition</a:t>
            </a: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4B71E7C6-CE40-41B2-9B9E-DA72BCB30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5" y="0"/>
            <a:ext cx="8696325" cy="68613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F3229D-812D-4B19-A649-E9EEB899D635}"/>
              </a:ext>
            </a:extLst>
          </p:cNvPr>
          <p:cNvSpPr/>
          <p:nvPr/>
        </p:nvSpPr>
        <p:spPr>
          <a:xfrm>
            <a:off x="3601616" y="2136710"/>
            <a:ext cx="8042988" cy="886408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547638-3F27-4150-A823-2A7623D8C98A}"/>
              </a:ext>
            </a:extLst>
          </p:cNvPr>
          <p:cNvSpPr/>
          <p:nvPr/>
        </p:nvSpPr>
        <p:spPr>
          <a:xfrm>
            <a:off x="3601616" y="4096679"/>
            <a:ext cx="8238931" cy="661933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AC1D5D-290F-44E6-B658-D6101706DE12}"/>
              </a:ext>
            </a:extLst>
          </p:cNvPr>
          <p:cNvSpPr txBox="1"/>
          <p:nvPr/>
        </p:nvSpPr>
        <p:spPr>
          <a:xfrm>
            <a:off x="550506" y="1586204"/>
            <a:ext cx="22673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the same structure for each section (e.g., Title on top, location underneath).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Don’t make the reader do extra work trying to figure out how each section (e.g., Education, Experience) is organized.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Stay consistent. </a:t>
            </a:r>
          </a:p>
        </p:txBody>
      </p:sp>
    </p:spTree>
    <p:extLst>
      <p:ext uri="{BB962C8B-B14F-4D97-AF65-F5344CB8AC3E}">
        <p14:creationId xmlns:p14="http://schemas.microsoft.com/office/powerpoint/2010/main" val="3288710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29" y="422928"/>
            <a:ext cx="9404723" cy="140053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Alignment</a:t>
            </a: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4B71E7C6-CE40-41B2-9B9E-DA72BCB30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4" y="-3393"/>
            <a:ext cx="8696325" cy="68613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9D36A9-B3CD-4B1A-BAB8-17A2F3ABE103}"/>
              </a:ext>
            </a:extLst>
          </p:cNvPr>
          <p:cNvSpPr/>
          <p:nvPr/>
        </p:nvSpPr>
        <p:spPr>
          <a:xfrm>
            <a:off x="3674378" y="2139193"/>
            <a:ext cx="1887523" cy="32213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07C72-55AA-4518-BFAA-B91FE8B916B5}"/>
              </a:ext>
            </a:extLst>
          </p:cNvPr>
          <p:cNvSpPr/>
          <p:nvPr/>
        </p:nvSpPr>
        <p:spPr>
          <a:xfrm>
            <a:off x="5686339" y="2249779"/>
            <a:ext cx="4316077" cy="460822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DF74F3-1961-4BEF-9E64-3A58F9A92426}"/>
              </a:ext>
            </a:extLst>
          </p:cNvPr>
          <p:cNvSpPr/>
          <p:nvPr/>
        </p:nvSpPr>
        <p:spPr>
          <a:xfrm>
            <a:off x="10126854" y="2229690"/>
            <a:ext cx="1887523" cy="449625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0AB1291-8DFA-4417-BD72-A81884B0F277}"/>
              </a:ext>
            </a:extLst>
          </p:cNvPr>
          <p:cNvSpPr/>
          <p:nvPr/>
        </p:nvSpPr>
        <p:spPr>
          <a:xfrm>
            <a:off x="2528596" y="2939143"/>
            <a:ext cx="1073020" cy="4198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52BBAD2-63FC-47B1-99FD-34B9382AEA8B}"/>
              </a:ext>
            </a:extLst>
          </p:cNvPr>
          <p:cNvSpPr/>
          <p:nvPr/>
        </p:nvSpPr>
        <p:spPr>
          <a:xfrm>
            <a:off x="4488881" y="5816081"/>
            <a:ext cx="1073020" cy="4198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42D2A8A-029A-4FD6-9F53-646DA6FB7DD5}"/>
              </a:ext>
            </a:extLst>
          </p:cNvPr>
          <p:cNvSpPr/>
          <p:nvPr/>
        </p:nvSpPr>
        <p:spPr>
          <a:xfrm>
            <a:off x="9018207" y="4153073"/>
            <a:ext cx="1073020" cy="4198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17330-67D4-43F5-B7EF-1538135BE5AE}"/>
              </a:ext>
            </a:extLst>
          </p:cNvPr>
          <p:cNvSpPr txBox="1"/>
          <p:nvPr/>
        </p:nvSpPr>
        <p:spPr>
          <a:xfrm>
            <a:off x="339013" y="1343608"/>
            <a:ext cx="20651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columns for the reader to “scan” downward (e.g., all the dates are lined up on one column).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Columns should be left-aligned.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MS Word, you can use tables to do this.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93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A13-F5DC-481C-A9B2-C336910D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29" y="422928"/>
            <a:ext cx="9404723" cy="140053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Proximity</a:t>
            </a: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4B71E7C6-CE40-41B2-9B9E-DA72BCB30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4" y="-3393"/>
            <a:ext cx="8696325" cy="68613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417330-67D4-43F5-B7EF-1538135BE5AE}"/>
              </a:ext>
            </a:extLst>
          </p:cNvPr>
          <p:cNvSpPr txBox="1"/>
          <p:nvPr/>
        </p:nvSpPr>
        <p:spPr>
          <a:xfrm>
            <a:off x="339013" y="1343608"/>
            <a:ext cx="29546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 headers close to the body text that goes with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whitespace to separate sections with different headers. Whitespace is good, because crowded documents tire the eyes.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 create this effect in MS Word using tables.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61609DC2-0D39-4DDE-BD2B-94A0DB592DB7}"/>
              </a:ext>
            </a:extLst>
          </p:cNvPr>
          <p:cNvSpPr/>
          <p:nvPr/>
        </p:nvSpPr>
        <p:spPr>
          <a:xfrm>
            <a:off x="5321167" y="2474752"/>
            <a:ext cx="365173" cy="293614"/>
          </a:xfrm>
          <a:prstGeom prst="leftBrace">
            <a:avLst>
              <a:gd name="adj1" fmla="val 31562"/>
              <a:gd name="adj2" fmla="val 50000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46EC803C-C17E-4484-B3D3-8358E71D533D}"/>
              </a:ext>
            </a:extLst>
          </p:cNvPr>
          <p:cNvSpPr/>
          <p:nvPr/>
        </p:nvSpPr>
        <p:spPr>
          <a:xfrm>
            <a:off x="5389677" y="4372762"/>
            <a:ext cx="365173" cy="293614"/>
          </a:xfrm>
          <a:prstGeom prst="leftBrace">
            <a:avLst>
              <a:gd name="adj1" fmla="val 31562"/>
              <a:gd name="adj2" fmla="val 50000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3263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F67A2273F42549A16AE4C0F368A398" ma:contentTypeVersion="4" ma:contentTypeDescription="Create a new document." ma:contentTypeScope="" ma:versionID="803ffef3ff9da46d45d4248e23e17062">
  <xsd:schema xmlns:xsd="http://www.w3.org/2001/XMLSchema" xmlns:xs="http://www.w3.org/2001/XMLSchema" xmlns:p="http://schemas.microsoft.com/office/2006/metadata/properties" xmlns:ns3="d7c5d488-6891-46a2-86be-c3e24f8541d7" targetNamespace="http://schemas.microsoft.com/office/2006/metadata/properties" ma:root="true" ma:fieldsID="8559bed4f00ec90e677826d817a685b4" ns3:_="">
    <xsd:import namespace="d7c5d488-6891-46a2-86be-c3e24f8541d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c5d488-6891-46a2-86be-c3e24f854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D7DCAA-6185-497F-9A99-E278BC2DE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c5d488-6891-46a2-86be-c3e24f8541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11423A-8342-4441-B559-FCB859C088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AE2058-9719-42FD-A75A-DDF61D615760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d7c5d488-6891-46a2-86be-c3e24f8541d7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385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</vt:lpstr>
      <vt:lpstr>Resume (and CV)</vt:lpstr>
      <vt:lpstr>C.R.A.P. stands for…</vt:lpstr>
      <vt:lpstr>C.R.A.P. is for the reader  - 1</vt:lpstr>
      <vt:lpstr>C.R.A.P. is for the reader - 2</vt:lpstr>
      <vt:lpstr>Your goals </vt:lpstr>
      <vt:lpstr>Your goals - 2 </vt:lpstr>
      <vt:lpstr>PowerPoint Presentation</vt:lpstr>
      <vt:lpstr>Contrast</vt:lpstr>
      <vt:lpstr>Repetition</vt:lpstr>
      <vt:lpstr>Alignment</vt:lpstr>
      <vt:lpstr>Proximity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</dc:title>
  <dc:creator>Graduate Writing Specialist</dc:creator>
  <cp:lastModifiedBy>Graduate Writing Specialist</cp:lastModifiedBy>
  <cp:revision>11</cp:revision>
  <dcterms:created xsi:type="dcterms:W3CDTF">2022-06-08T01:56:16Z</dcterms:created>
  <dcterms:modified xsi:type="dcterms:W3CDTF">2022-09-06T20:24:16Z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0x0101000EF67A2273F42549A16AE4C0F368A398</vt:lpwstr>
  </property>
</Properties>
</file>