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9" r:id="rId3"/>
    <p:sldId id="279" r:id="rId4"/>
    <p:sldId id="280" r:id="rId5"/>
    <p:sldId id="281" r:id="rId6"/>
    <p:sldId id="282" r:id="rId7"/>
    <p:sldId id="283" r:id="rId8"/>
    <p:sldId id="284" r:id="rId9"/>
    <p:sldId id="285" r:id="rId10"/>
    <p:sldId id="286" r:id="rId11"/>
    <p:sldId id="260" r:id="rId12"/>
    <p:sldId id="288" r:id="rId13"/>
    <p:sldId id="290" r:id="rId14"/>
    <p:sldId id="291" r:id="rId15"/>
    <p:sldId id="292" r:id="rId16"/>
    <p:sldId id="289" r:id="rId17"/>
    <p:sldId id="294" r:id="rId18"/>
    <p:sldId id="295" r:id="rId19"/>
    <p:sldId id="293" r:id="rId20"/>
    <p:sldId id="296" r:id="rId21"/>
    <p:sldId id="297" r:id="rId22"/>
    <p:sldId id="298" r:id="rId23"/>
    <p:sldId id="299" r:id="rId24"/>
    <p:sldId id="300" r:id="rId25"/>
    <p:sldId id="301" r:id="rId26"/>
    <p:sldId id="302" r:id="rId27"/>
    <p:sldId id="303" r:id="rId28"/>
    <p:sldId id="304" r:id="rId29"/>
    <p:sldId id="305" r:id="rId30"/>
    <p:sldId id="306" r:id="rId3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048" autoAdjust="0"/>
    <p:restoredTop sz="94660"/>
  </p:normalViewPr>
  <p:slideViewPr>
    <p:cSldViewPr snapToGrid="0">
      <p:cViewPr varScale="1">
        <p:scale>
          <a:sx n="114" d="100"/>
          <a:sy n="114" d="100"/>
        </p:scale>
        <p:origin x="300"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US"/>
              <a:t>Click to edit Master title style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F414CA4-3D83-40F7-A2B9-36622368A415}" type="datetimeFigureOut">
              <a:rPr lang="en-US" smtClean="0"/>
              <a:t>10/11/2022</a:t>
            </a:fld>
            <a:endParaRPr lang="en-US"/>
          </a:p>
        </p:txBody>
      </p:sp>
      <p:sp>
        <p:nvSpPr>
          <p:cNvPr id="5" name="Footer Placeholder 4"/>
          <p:cNvSpPr>
            <a:spLocks noGrp="1"/>
          </p:cNvSpPr>
          <p:nvPr>
            <p:ph type="ftr" sz="quarter" idx="11"/>
          </p:nvPr>
        </p:nvSpPr>
        <p:spPr>
          <a:xfrm>
            <a:off x="2416500" y="329307"/>
            <a:ext cx="4973915" cy="309201"/>
          </a:xfrm>
        </p:spPr>
        <p:txBody>
          <a:bodyPr/>
          <a:lstStyle/>
          <a:p>
            <a:endParaRPr lang="en-US"/>
          </a:p>
        </p:txBody>
      </p:sp>
      <p:sp>
        <p:nvSpPr>
          <p:cNvPr id="6" name="Slide Number Placeholder 5"/>
          <p:cNvSpPr>
            <a:spLocks noGrp="1"/>
          </p:cNvSpPr>
          <p:nvPr>
            <p:ph type="sldNum" sz="quarter" idx="12"/>
          </p:nvPr>
        </p:nvSpPr>
        <p:spPr>
          <a:xfrm>
            <a:off x="1437664" y="798973"/>
            <a:ext cx="811019" cy="503578"/>
          </a:xfrm>
        </p:spPr>
        <p:txBody>
          <a:bodyPr/>
          <a:lstStyle/>
          <a:p>
            <a:fld id="{40F7B03E-F394-4B98-A8C1-73C62AD2FDB0}" type="slidenum">
              <a:rPr lang="en-US" smtClean="0"/>
              <a:t>‹#›</a:t>
            </a:fld>
            <a:endParaRPr lang="en-US"/>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2160572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F414CA4-3D83-40F7-A2B9-36622368A415}" type="datetimeFigureOut">
              <a:rPr lang="en-US" smtClean="0"/>
              <a:t>10/11/2022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0F7B03E-F394-4B98-A8C1-73C62AD2FDB0}" type="slidenum">
              <a:rPr lang="en-US" smtClean="0"/>
              <a:t>‹#›</a:t>
            </a:fld>
            <a:endParaRPr lang="en-US"/>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0357312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a:t>Click to edit Master title style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F414CA4-3D83-40F7-A2B9-36622368A415}" type="datetimeFigureOut">
              <a:rPr lang="en-US" smtClean="0"/>
              <a:t>10/11/2022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0F7B03E-F394-4B98-A8C1-73C62AD2FDB0}" type="slidenum">
              <a:rPr lang="en-US" smtClean="0"/>
              <a:t>‹#›</a:t>
            </a:fld>
            <a:endParaRPr lang="en-US"/>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9009181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F414CA4-3D83-40F7-A2B9-36622368A415}" type="datetimeFigureOut">
              <a:rPr lang="en-US" smtClean="0"/>
              <a:t>10/11/2022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0F7B03E-F394-4B98-A8C1-73C62AD2FDB0}" type="slidenum">
              <a:rPr lang="en-US" smtClean="0"/>
              <a:t>‹#›</a:t>
            </a:fld>
            <a:endParaRPr lang="en-US"/>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649398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F414CA4-3D83-40F7-A2B9-36622368A415}" type="datetimeFigureOut">
              <a:rPr lang="en-US" smtClean="0"/>
              <a:t>10/11/2022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0F7B03E-F394-4B98-A8C1-73C62AD2FDB0}" type="slidenum">
              <a:rPr lang="en-US" smtClean="0"/>
              <a:t>‹#›</a:t>
            </a:fld>
            <a:endParaRPr lang="en-US"/>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7235970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F414CA4-3D83-40F7-A2B9-36622368A415}" type="datetimeFigureOut">
              <a:rPr lang="en-US" smtClean="0"/>
              <a:t>10/11/2022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0F7B03E-F394-4B98-A8C1-73C62AD2FDB0}" type="slidenum">
              <a:rPr lang="en-US" smtClean="0"/>
              <a:t>‹#›</a:t>
            </a:fld>
            <a:endParaRPr lang="en-US"/>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3425416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414CA4-3D83-40F7-A2B9-36622368A415}" type="datetimeFigureOut">
              <a:rPr lang="en-US" smtClean="0"/>
              <a:t>10/11/2022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0F7B03E-F394-4B98-A8C1-73C62AD2FDB0}" type="slidenum">
              <a:rPr lang="en-US" smtClean="0"/>
              <a:t>‹#›</a:t>
            </a:fld>
            <a:endParaRPr lang="en-US"/>
          </a:p>
        </p:txBody>
      </p:sp>
    </p:spTree>
    <p:extLst>
      <p:ext uri="{BB962C8B-B14F-4D97-AF65-F5344CB8AC3E}">
        <p14:creationId xmlns:p14="http://schemas.microsoft.com/office/powerpoint/2010/main" val="8943326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F414CA4-3D83-40F7-A2B9-36622368A415}" type="datetimeFigureOut">
              <a:rPr lang="en-US" smtClean="0"/>
              <a:t>10/11/2022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0F7B03E-F394-4B98-A8C1-73C62AD2FDB0}" type="slidenum">
              <a:rPr lang="en-US" smtClean="0"/>
              <a:t>‹#›</a:t>
            </a:fld>
            <a:endParaRPr lang="en-US"/>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9256332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6F414CA4-3D83-40F7-A2B9-36622368A415}" type="datetimeFigureOut">
              <a:rPr lang="en-US" smtClean="0"/>
              <a:t>10/11/2022</a:t>
            </a:fld>
            <a:endParaRPr lang="en-US"/>
          </a:p>
        </p:txBody>
      </p:sp>
      <p:sp>
        <p:nvSpPr>
          <p:cNvPr id="6" name="Footer Placeholder 5"/>
          <p:cNvSpPr>
            <a:spLocks noGrp="1"/>
          </p:cNvSpPr>
          <p:nvPr>
            <p:ph type="ftr" sz="quarter" idx="11"/>
          </p:nvPr>
        </p:nvSpPr>
        <p:spPr>
          <a:xfrm>
            <a:off x="1447382" y="318640"/>
            <a:ext cx="5541004" cy="320931"/>
          </a:xfrm>
        </p:spPr>
        <p:txBody>
          <a:bodyPr/>
          <a:lstStyle/>
          <a:p>
            <a:endParaRPr lang="en-US"/>
          </a:p>
        </p:txBody>
      </p:sp>
      <p:sp>
        <p:nvSpPr>
          <p:cNvPr id="7" name="Slide Number Placeholder 6"/>
          <p:cNvSpPr>
            <a:spLocks noGrp="1"/>
          </p:cNvSpPr>
          <p:nvPr>
            <p:ph type="sldNum" sz="quarter" idx="12"/>
          </p:nvPr>
        </p:nvSpPr>
        <p:spPr/>
        <p:txBody>
          <a:bodyPr/>
          <a:lstStyle/>
          <a:p>
            <a:fld id="{40F7B03E-F394-4B98-A8C1-73C62AD2FDB0}" type="slidenum">
              <a:rPr lang="en-US" smtClean="0"/>
              <a:t>‹#›</a:t>
            </a:fld>
            <a:endParaRPr lang="en-US"/>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0024627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F414CA4-3D83-40F7-A2B9-36622368A415}" type="datetimeFigureOut">
              <a:rPr lang="en-US" smtClean="0"/>
              <a:t>10/11/2022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0F7B03E-F394-4B98-A8C1-73C62AD2FDB0}" type="slidenum">
              <a:rPr lang="en-US" smtClean="0"/>
              <a:t>‹#›</a:t>
            </a:fld>
            <a:endParaRPr lang="en-US"/>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07210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F414CA4-3D83-40F7-A2B9-36622368A415}" type="datetimeFigureOut">
              <a:rPr lang="en-US" smtClean="0"/>
              <a:t>10/11/2022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0F7B03E-F394-4B98-A8C1-73C62AD2FDB0}" type="slidenum">
              <a:rPr lang="en-US" smtClean="0"/>
              <a:t>‹#›</a:t>
            </a:fld>
            <a:endParaRPr lang="en-US"/>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0714461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6F414CA4-3D83-40F7-A2B9-36622368A415}" type="datetimeFigureOut">
              <a:rPr lang="en-US" smtClean="0"/>
              <a:t>10/11/2022</a:t>
            </a:fld>
            <a:endParaRPr lang="en-US"/>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40F7B03E-F394-4B98-A8C1-73C62AD2FDB0}" type="slidenum">
              <a:rPr lang="en-US" smtClean="0"/>
              <a:t>‹#›</a:t>
            </a:fld>
            <a:endParaRPr lang="en-US"/>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7242723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493514-CB30-4878-BDCA-D3BC572B1BD9}"/>
              </a:ext>
            </a:extLst>
          </p:cNvPr>
          <p:cNvSpPr>
            <a:spLocks noGrp="1"/>
          </p:cNvSpPr>
          <p:nvPr>
            <p:ph type="ctrTitle"/>
          </p:nvPr>
        </p:nvSpPr>
        <p:spPr/>
        <p:txBody>
          <a:bodyPr/>
          <a:lstStyle/>
          <a:p>
            <a:r>
              <a:rPr lang="en-US" dirty="0"/>
              <a:t>Style &amp; Clarity</a:t>
            </a:r>
          </a:p>
        </p:txBody>
      </p:sp>
      <p:sp>
        <p:nvSpPr>
          <p:cNvPr id="3" name="Subtitle 2">
            <a:extLst>
              <a:ext uri="{FF2B5EF4-FFF2-40B4-BE49-F238E27FC236}">
                <a16:creationId xmlns:a16="http://schemas.microsoft.com/office/drawing/2014/main" id="{B01E4F91-693A-496A-912B-6506993A5023}"/>
              </a:ext>
            </a:extLst>
          </p:cNvPr>
          <p:cNvSpPr>
            <a:spLocks noGrp="1"/>
          </p:cNvSpPr>
          <p:nvPr>
            <p:ph type="subTitle" idx="1"/>
          </p:nvPr>
        </p:nvSpPr>
        <p:spPr>
          <a:xfrm>
            <a:off x="2417780" y="3531204"/>
            <a:ext cx="8637072" cy="1474905"/>
          </a:xfrm>
        </p:spPr>
        <p:txBody>
          <a:bodyPr>
            <a:normAutofit/>
          </a:bodyPr>
          <a:lstStyle/>
          <a:p>
            <a:r>
              <a:rPr lang="en-US" b="1" dirty="0"/>
              <a:t>Omar Hussein</a:t>
            </a:r>
          </a:p>
          <a:p>
            <a:r>
              <a:rPr lang="en-US" b="1" dirty="0"/>
              <a:t>Graduate Writing specialist </a:t>
            </a:r>
          </a:p>
          <a:p>
            <a:r>
              <a:rPr lang="en-US" b="1" dirty="0"/>
              <a:t>The CSULB graduate Center</a:t>
            </a:r>
          </a:p>
        </p:txBody>
      </p:sp>
    </p:spTree>
    <p:extLst>
      <p:ext uri="{BB962C8B-B14F-4D97-AF65-F5344CB8AC3E}">
        <p14:creationId xmlns:p14="http://schemas.microsoft.com/office/powerpoint/2010/main" val="42698938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1EE8B3-A5CD-4DF9-945C-180DEB4685AA}"/>
              </a:ext>
            </a:extLst>
          </p:cNvPr>
          <p:cNvSpPr>
            <a:spLocks noGrp="1"/>
          </p:cNvSpPr>
          <p:nvPr>
            <p:ph type="title"/>
          </p:nvPr>
        </p:nvSpPr>
        <p:spPr/>
        <p:txBody>
          <a:bodyPr/>
          <a:lstStyle/>
          <a:p>
            <a:br>
              <a:rPr lang="en-US" dirty="0"/>
            </a:br>
            <a:r>
              <a:rPr lang="en-US" dirty="0"/>
              <a:t>Preliminaries</a:t>
            </a:r>
          </a:p>
        </p:txBody>
      </p:sp>
      <p:sp>
        <p:nvSpPr>
          <p:cNvPr id="3" name="Content Placeholder 2">
            <a:extLst>
              <a:ext uri="{FF2B5EF4-FFF2-40B4-BE49-F238E27FC236}">
                <a16:creationId xmlns:a16="http://schemas.microsoft.com/office/drawing/2014/main" id="{991AA891-2EBD-4ABF-8451-4BC16E7DF52E}"/>
              </a:ext>
            </a:extLst>
          </p:cNvPr>
          <p:cNvSpPr>
            <a:spLocks noGrp="1"/>
          </p:cNvSpPr>
          <p:nvPr>
            <p:ph idx="1"/>
          </p:nvPr>
        </p:nvSpPr>
        <p:spPr>
          <a:xfrm>
            <a:off x="1451579" y="2015732"/>
            <a:ext cx="10578234" cy="4037749"/>
          </a:xfrm>
        </p:spPr>
        <p:txBody>
          <a:bodyPr>
            <a:normAutofit/>
          </a:bodyPr>
          <a:lstStyle/>
          <a:p>
            <a:pPr marL="0" indent="0">
              <a:buNone/>
            </a:pPr>
            <a:r>
              <a:rPr lang="en-US" dirty="0"/>
              <a:t>“First, since a competent writer usually knows his subject matter very well, perhaps too well, he is systematically handicapped in anticipating how easily readers will make sense of his text. Second, since a writer usually overestimates how much readers know, a writer should give readers more help than he thinks they need.—Williams &amp; </a:t>
            </a:r>
            <a:r>
              <a:rPr lang="en-US" dirty="0" err="1"/>
              <a:t>Colomb</a:t>
            </a:r>
            <a:r>
              <a:rPr lang="en-US" dirty="0"/>
              <a:t> (1990), </a:t>
            </a:r>
            <a:r>
              <a:rPr lang="en-US" i="1" dirty="0"/>
              <a:t>Style: Toward Clarity and Grace</a:t>
            </a:r>
            <a:endParaRPr lang="en-US" dirty="0"/>
          </a:p>
          <a:p>
            <a:pPr marL="0" indent="0">
              <a:buNone/>
            </a:pPr>
            <a:endParaRPr lang="en-US" dirty="0"/>
          </a:p>
          <a:p>
            <a:pPr marL="0" indent="0">
              <a:buNone/>
            </a:pPr>
            <a:r>
              <a:rPr lang="en-US" dirty="0"/>
              <a:t>The following slides borrow and steal shamelessly from </a:t>
            </a:r>
            <a:r>
              <a:rPr lang="en-US" i="1" dirty="0"/>
              <a:t>Style </a:t>
            </a:r>
            <a:r>
              <a:rPr lang="en-US" dirty="0"/>
              <a:t>and other related works by Joseph Williams and company. I note the sources (as I’m doing here) but I don’t always use proper citation.</a:t>
            </a:r>
          </a:p>
        </p:txBody>
      </p:sp>
    </p:spTree>
    <p:extLst>
      <p:ext uri="{BB962C8B-B14F-4D97-AF65-F5344CB8AC3E}">
        <p14:creationId xmlns:p14="http://schemas.microsoft.com/office/powerpoint/2010/main" val="38949954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B61831-0B12-4BC1-89A0-08AD957705EE}"/>
              </a:ext>
            </a:extLst>
          </p:cNvPr>
          <p:cNvSpPr>
            <a:spLocks noGrp="1"/>
          </p:cNvSpPr>
          <p:nvPr>
            <p:ph type="title"/>
          </p:nvPr>
        </p:nvSpPr>
        <p:spPr/>
        <p:txBody>
          <a:bodyPr/>
          <a:lstStyle/>
          <a:p>
            <a:r>
              <a:rPr lang="en-US" dirty="0"/>
              <a:t>Why is this sentence confusing?</a:t>
            </a:r>
          </a:p>
        </p:txBody>
      </p:sp>
      <p:sp>
        <p:nvSpPr>
          <p:cNvPr id="3" name="Content Placeholder 2">
            <a:extLst>
              <a:ext uri="{FF2B5EF4-FFF2-40B4-BE49-F238E27FC236}">
                <a16:creationId xmlns:a16="http://schemas.microsoft.com/office/drawing/2014/main" id="{61B2A84B-FE1A-46EF-B170-D977B9ABB92B}"/>
              </a:ext>
            </a:extLst>
          </p:cNvPr>
          <p:cNvSpPr>
            <a:spLocks noGrp="1"/>
          </p:cNvSpPr>
          <p:nvPr>
            <p:ph idx="1"/>
          </p:nvPr>
        </p:nvSpPr>
        <p:spPr/>
        <p:txBody>
          <a:bodyPr/>
          <a:lstStyle/>
          <a:p>
            <a:pPr marL="0" indent="0">
              <a:buNone/>
            </a:pPr>
            <a:r>
              <a:rPr lang="en-US" dirty="0"/>
              <a:t>Decisions in regard to the administration of medication despite the inability of irrational patients voluntarily appearing in Trauma Centers to provide legal consent rest with a physician alone.</a:t>
            </a:r>
          </a:p>
          <a:p>
            <a:pPr marL="0" indent="0">
              <a:buNone/>
            </a:pPr>
            <a:endParaRPr lang="en-US" dirty="0"/>
          </a:p>
          <a:p>
            <a:pPr marL="0" indent="0">
              <a:buNone/>
            </a:pPr>
            <a:r>
              <a:rPr lang="en-US" dirty="0"/>
              <a:t>(this is example is from Williams &amp; </a:t>
            </a:r>
            <a:r>
              <a:rPr lang="en-US" dirty="0" err="1"/>
              <a:t>Colomb</a:t>
            </a:r>
            <a:r>
              <a:rPr lang="en-US" dirty="0"/>
              <a:t>, 1990, cited earlier)</a:t>
            </a:r>
          </a:p>
        </p:txBody>
      </p:sp>
    </p:spTree>
    <p:extLst>
      <p:ext uri="{BB962C8B-B14F-4D97-AF65-F5344CB8AC3E}">
        <p14:creationId xmlns:p14="http://schemas.microsoft.com/office/powerpoint/2010/main" val="18320488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B61831-0B12-4BC1-89A0-08AD957705EE}"/>
              </a:ext>
            </a:extLst>
          </p:cNvPr>
          <p:cNvSpPr>
            <a:spLocks noGrp="1"/>
          </p:cNvSpPr>
          <p:nvPr>
            <p:ph type="title"/>
          </p:nvPr>
        </p:nvSpPr>
        <p:spPr/>
        <p:txBody>
          <a:bodyPr/>
          <a:lstStyle/>
          <a:p>
            <a:r>
              <a:rPr lang="en-US" dirty="0"/>
              <a:t>Reason #1: Distance between subject and main verb</a:t>
            </a:r>
          </a:p>
        </p:txBody>
      </p:sp>
      <p:sp>
        <p:nvSpPr>
          <p:cNvPr id="3" name="Content Placeholder 2">
            <a:extLst>
              <a:ext uri="{FF2B5EF4-FFF2-40B4-BE49-F238E27FC236}">
                <a16:creationId xmlns:a16="http://schemas.microsoft.com/office/drawing/2014/main" id="{61B2A84B-FE1A-46EF-B170-D977B9ABB92B}"/>
              </a:ext>
            </a:extLst>
          </p:cNvPr>
          <p:cNvSpPr>
            <a:spLocks noGrp="1"/>
          </p:cNvSpPr>
          <p:nvPr>
            <p:ph idx="1"/>
          </p:nvPr>
        </p:nvSpPr>
        <p:spPr/>
        <p:txBody>
          <a:bodyPr/>
          <a:lstStyle/>
          <a:p>
            <a:pPr marL="0" indent="0">
              <a:buNone/>
            </a:pPr>
            <a:r>
              <a:rPr lang="en-US" dirty="0">
                <a:solidFill>
                  <a:srgbClr val="FF0000"/>
                </a:solidFill>
              </a:rPr>
              <a:t>Decisions</a:t>
            </a:r>
            <a:r>
              <a:rPr lang="en-US" dirty="0"/>
              <a:t> in regard to the administration of medication despite the inability of irrational patients voluntarily appearing in Trauma Centers to provide legal consent </a:t>
            </a:r>
            <a:r>
              <a:rPr lang="en-US" dirty="0">
                <a:solidFill>
                  <a:srgbClr val="00B0F0"/>
                </a:solidFill>
              </a:rPr>
              <a:t>rest </a:t>
            </a:r>
            <a:r>
              <a:rPr lang="en-US" dirty="0"/>
              <a:t>with a physician alone.</a:t>
            </a:r>
          </a:p>
          <a:p>
            <a:pPr marL="0" indent="0">
              <a:buNone/>
            </a:pPr>
            <a:endParaRPr lang="en-US" dirty="0"/>
          </a:p>
          <a:p>
            <a:pPr marL="0" indent="0">
              <a:buNone/>
            </a:pPr>
            <a:r>
              <a:rPr lang="en-US" dirty="0"/>
              <a:t>The simple subject (</a:t>
            </a:r>
            <a:r>
              <a:rPr lang="en-US" dirty="0">
                <a:solidFill>
                  <a:srgbClr val="FF0000"/>
                </a:solidFill>
              </a:rPr>
              <a:t>decisions</a:t>
            </a:r>
            <a:r>
              <a:rPr lang="en-US" dirty="0"/>
              <a:t>) is far apart from the main verb (</a:t>
            </a:r>
            <a:r>
              <a:rPr lang="en-US" dirty="0">
                <a:solidFill>
                  <a:srgbClr val="00B0F0"/>
                </a:solidFill>
              </a:rPr>
              <a:t>rest</a:t>
            </a:r>
            <a:r>
              <a:rPr lang="en-US" dirty="0"/>
              <a:t>). </a:t>
            </a:r>
          </a:p>
        </p:txBody>
      </p:sp>
    </p:spTree>
    <p:extLst>
      <p:ext uri="{BB962C8B-B14F-4D97-AF65-F5344CB8AC3E}">
        <p14:creationId xmlns:p14="http://schemas.microsoft.com/office/powerpoint/2010/main" val="25266564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B61831-0B12-4BC1-89A0-08AD957705EE}"/>
              </a:ext>
            </a:extLst>
          </p:cNvPr>
          <p:cNvSpPr>
            <a:spLocks noGrp="1"/>
          </p:cNvSpPr>
          <p:nvPr>
            <p:ph type="title"/>
          </p:nvPr>
        </p:nvSpPr>
        <p:spPr/>
        <p:txBody>
          <a:bodyPr/>
          <a:lstStyle/>
          <a:p>
            <a:r>
              <a:rPr lang="en-US" dirty="0"/>
              <a:t>Reason #2: complex subject</a:t>
            </a:r>
          </a:p>
        </p:txBody>
      </p:sp>
      <p:sp>
        <p:nvSpPr>
          <p:cNvPr id="3" name="Content Placeholder 2">
            <a:extLst>
              <a:ext uri="{FF2B5EF4-FFF2-40B4-BE49-F238E27FC236}">
                <a16:creationId xmlns:a16="http://schemas.microsoft.com/office/drawing/2014/main" id="{61B2A84B-FE1A-46EF-B170-D977B9ABB92B}"/>
              </a:ext>
            </a:extLst>
          </p:cNvPr>
          <p:cNvSpPr>
            <a:spLocks noGrp="1"/>
          </p:cNvSpPr>
          <p:nvPr>
            <p:ph idx="1"/>
          </p:nvPr>
        </p:nvSpPr>
        <p:spPr/>
        <p:txBody>
          <a:bodyPr>
            <a:normAutofit lnSpcReduction="10000"/>
          </a:bodyPr>
          <a:lstStyle/>
          <a:p>
            <a:pPr marL="0" indent="0">
              <a:buNone/>
            </a:pPr>
            <a:r>
              <a:rPr lang="en-US" dirty="0">
                <a:solidFill>
                  <a:srgbClr val="FF0000"/>
                </a:solidFill>
              </a:rPr>
              <a:t>Decisions</a:t>
            </a:r>
            <a:r>
              <a:rPr lang="en-US" dirty="0"/>
              <a:t> </a:t>
            </a:r>
            <a:r>
              <a:rPr lang="en-US" dirty="0">
                <a:solidFill>
                  <a:srgbClr val="FF0000"/>
                </a:solidFill>
              </a:rPr>
              <a:t>in regard to the administration of medication despite the inability of irrational patients voluntarily appearing in Trauma Centers to provide legal consent </a:t>
            </a:r>
            <a:r>
              <a:rPr lang="en-US" dirty="0">
                <a:solidFill>
                  <a:srgbClr val="00B0F0"/>
                </a:solidFill>
              </a:rPr>
              <a:t>rest </a:t>
            </a:r>
            <a:r>
              <a:rPr lang="en-US" dirty="0"/>
              <a:t>with a physician alone.</a:t>
            </a:r>
          </a:p>
          <a:p>
            <a:pPr marL="0" indent="0">
              <a:buNone/>
            </a:pPr>
            <a:endParaRPr lang="en-US" dirty="0"/>
          </a:p>
          <a:p>
            <a:pPr marL="0" indent="0">
              <a:buNone/>
            </a:pPr>
            <a:r>
              <a:rPr lang="en-US" dirty="0"/>
              <a:t>The subject is a long, phrase (which is why the simple subject and main verb are so far apart). </a:t>
            </a:r>
          </a:p>
          <a:p>
            <a:pPr marL="0" indent="0">
              <a:buNone/>
            </a:pPr>
            <a:endParaRPr lang="en-US" dirty="0"/>
          </a:p>
          <a:p>
            <a:pPr marL="0" indent="0">
              <a:buNone/>
            </a:pPr>
            <a:r>
              <a:rPr lang="en-US" dirty="0"/>
              <a:t>The “payoff” only comes at the end.</a:t>
            </a:r>
          </a:p>
        </p:txBody>
      </p:sp>
    </p:spTree>
    <p:extLst>
      <p:ext uri="{BB962C8B-B14F-4D97-AF65-F5344CB8AC3E}">
        <p14:creationId xmlns:p14="http://schemas.microsoft.com/office/powerpoint/2010/main" val="41413790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B61831-0B12-4BC1-89A0-08AD957705EE}"/>
              </a:ext>
            </a:extLst>
          </p:cNvPr>
          <p:cNvSpPr>
            <a:spLocks noGrp="1"/>
          </p:cNvSpPr>
          <p:nvPr>
            <p:ph type="title"/>
          </p:nvPr>
        </p:nvSpPr>
        <p:spPr/>
        <p:txBody>
          <a:bodyPr/>
          <a:lstStyle/>
          <a:p>
            <a:r>
              <a:rPr lang="en-US" dirty="0"/>
              <a:t>Reason #3: actions are in noun form </a:t>
            </a:r>
            <a:r>
              <a:rPr lang="en-US" sz="2800" dirty="0"/>
              <a:t>(nominalizations)</a:t>
            </a:r>
            <a:endParaRPr lang="en-US" dirty="0"/>
          </a:p>
        </p:txBody>
      </p:sp>
      <p:sp>
        <p:nvSpPr>
          <p:cNvPr id="3" name="Content Placeholder 2">
            <a:extLst>
              <a:ext uri="{FF2B5EF4-FFF2-40B4-BE49-F238E27FC236}">
                <a16:creationId xmlns:a16="http://schemas.microsoft.com/office/drawing/2014/main" id="{61B2A84B-FE1A-46EF-B170-D977B9ABB92B}"/>
              </a:ext>
            </a:extLst>
          </p:cNvPr>
          <p:cNvSpPr>
            <a:spLocks noGrp="1"/>
          </p:cNvSpPr>
          <p:nvPr>
            <p:ph idx="1"/>
          </p:nvPr>
        </p:nvSpPr>
        <p:spPr>
          <a:xfrm>
            <a:off x="1451579" y="2015732"/>
            <a:ext cx="10032949" cy="4175343"/>
          </a:xfrm>
        </p:spPr>
        <p:txBody>
          <a:bodyPr>
            <a:normAutofit/>
          </a:bodyPr>
          <a:lstStyle/>
          <a:p>
            <a:pPr marL="0" indent="0">
              <a:buNone/>
            </a:pPr>
            <a:r>
              <a:rPr lang="en-US" dirty="0">
                <a:solidFill>
                  <a:schemeClr val="accent3"/>
                </a:solidFill>
              </a:rPr>
              <a:t>Decisions</a:t>
            </a:r>
            <a:r>
              <a:rPr lang="en-US" dirty="0"/>
              <a:t> in regard to the </a:t>
            </a:r>
            <a:r>
              <a:rPr lang="en-US" dirty="0">
                <a:solidFill>
                  <a:schemeClr val="accent3"/>
                </a:solidFill>
              </a:rPr>
              <a:t>administration</a:t>
            </a:r>
            <a:r>
              <a:rPr lang="en-US" dirty="0"/>
              <a:t> of medication despite the </a:t>
            </a:r>
            <a:r>
              <a:rPr lang="en-US" dirty="0">
                <a:solidFill>
                  <a:schemeClr val="accent3"/>
                </a:solidFill>
              </a:rPr>
              <a:t>inability</a:t>
            </a:r>
            <a:r>
              <a:rPr lang="en-US" dirty="0"/>
              <a:t> of irrational patients </a:t>
            </a:r>
            <a:r>
              <a:rPr lang="en-US" dirty="0">
                <a:solidFill>
                  <a:schemeClr val="accent3"/>
                </a:solidFill>
              </a:rPr>
              <a:t>voluntarily appearing </a:t>
            </a:r>
            <a:r>
              <a:rPr lang="en-US" dirty="0"/>
              <a:t>in Trauma Centers to provide legal </a:t>
            </a:r>
            <a:r>
              <a:rPr lang="en-US" dirty="0">
                <a:solidFill>
                  <a:schemeClr val="accent3"/>
                </a:solidFill>
              </a:rPr>
              <a:t>consent</a:t>
            </a:r>
            <a:r>
              <a:rPr lang="en-US" dirty="0"/>
              <a:t> rest with a physician alone.</a:t>
            </a:r>
          </a:p>
          <a:p>
            <a:r>
              <a:rPr lang="en-US" dirty="0"/>
              <a:t>Nominalizations are “noun-</a:t>
            </a:r>
            <a:r>
              <a:rPr lang="en-US" dirty="0" err="1"/>
              <a:t>ified</a:t>
            </a:r>
            <a:r>
              <a:rPr lang="en-US" dirty="0"/>
              <a:t>” words. So, for example, the verb “to calibrate” is an action. It’s something that someone does:</a:t>
            </a:r>
          </a:p>
          <a:p>
            <a:pPr lvl="1"/>
            <a:r>
              <a:rPr lang="en-US" dirty="0"/>
              <a:t>“I need to calibrate the sensor” or “Jane calibrated the sensor.”</a:t>
            </a:r>
          </a:p>
          <a:p>
            <a:r>
              <a:rPr lang="en-US" dirty="0"/>
              <a:t>But you can also nominalize “calibrate” to make the abstract noun “calibration.” </a:t>
            </a:r>
          </a:p>
          <a:p>
            <a:pPr lvl="1"/>
            <a:r>
              <a:rPr lang="en-US" dirty="0"/>
              <a:t>“I need to perform a calibration of the sensor” or “Jane performed a calibration of the sensor.”</a:t>
            </a:r>
          </a:p>
          <a:p>
            <a:r>
              <a:rPr lang="en-US" dirty="0"/>
              <a:t>Nominalizations are OK to use, but too many of them make your writing hard to read. </a:t>
            </a:r>
          </a:p>
        </p:txBody>
      </p:sp>
      <p:sp>
        <p:nvSpPr>
          <p:cNvPr id="4" name="TextBox 3">
            <a:extLst>
              <a:ext uri="{FF2B5EF4-FFF2-40B4-BE49-F238E27FC236}">
                <a16:creationId xmlns:a16="http://schemas.microsoft.com/office/drawing/2014/main" id="{D8C0B8AB-5040-4FCC-801F-A6A384708501}"/>
              </a:ext>
            </a:extLst>
          </p:cNvPr>
          <p:cNvSpPr txBox="1"/>
          <p:nvPr/>
        </p:nvSpPr>
        <p:spPr>
          <a:xfrm>
            <a:off x="469006" y="6191075"/>
            <a:ext cx="11568420" cy="646331"/>
          </a:xfrm>
          <a:prstGeom prst="rect">
            <a:avLst/>
          </a:prstGeom>
          <a:noFill/>
        </p:spPr>
        <p:txBody>
          <a:bodyPr wrap="square" rtlCol="0">
            <a:spAutoFit/>
          </a:bodyPr>
          <a:lstStyle/>
          <a:p>
            <a:r>
              <a:rPr lang="en-US" dirty="0">
                <a:solidFill>
                  <a:schemeClr val="bg1"/>
                </a:solidFill>
              </a:rPr>
              <a:t>Reminder: Nouns are “thing” words. Examples: “Einstein,” “apple,” “uncertainty” (an abstract thing, but still a thing).</a:t>
            </a:r>
          </a:p>
          <a:p>
            <a:r>
              <a:rPr lang="en-US" dirty="0">
                <a:solidFill>
                  <a:schemeClr val="bg1"/>
                </a:solidFill>
              </a:rPr>
              <a:t>Verbs are action and being words. Examples:  “is,” “are,” “run,” “live,” “think.” </a:t>
            </a:r>
          </a:p>
        </p:txBody>
      </p:sp>
    </p:spTree>
    <p:extLst>
      <p:ext uri="{BB962C8B-B14F-4D97-AF65-F5344CB8AC3E}">
        <p14:creationId xmlns:p14="http://schemas.microsoft.com/office/powerpoint/2010/main" val="32677637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B61831-0B12-4BC1-89A0-08AD957705EE}"/>
              </a:ext>
            </a:extLst>
          </p:cNvPr>
          <p:cNvSpPr>
            <a:spLocks noGrp="1"/>
          </p:cNvSpPr>
          <p:nvPr>
            <p:ph type="title"/>
          </p:nvPr>
        </p:nvSpPr>
        <p:spPr/>
        <p:txBody>
          <a:bodyPr/>
          <a:lstStyle/>
          <a:p>
            <a:r>
              <a:rPr lang="en-US" dirty="0"/>
              <a:t>How can we fix it?</a:t>
            </a:r>
          </a:p>
        </p:txBody>
      </p:sp>
      <p:sp>
        <p:nvSpPr>
          <p:cNvPr id="3" name="Content Placeholder 2">
            <a:extLst>
              <a:ext uri="{FF2B5EF4-FFF2-40B4-BE49-F238E27FC236}">
                <a16:creationId xmlns:a16="http://schemas.microsoft.com/office/drawing/2014/main" id="{61B2A84B-FE1A-46EF-B170-D977B9ABB92B}"/>
              </a:ext>
            </a:extLst>
          </p:cNvPr>
          <p:cNvSpPr>
            <a:spLocks noGrp="1"/>
          </p:cNvSpPr>
          <p:nvPr>
            <p:ph idx="1"/>
          </p:nvPr>
        </p:nvSpPr>
        <p:spPr>
          <a:xfrm>
            <a:off x="1451579" y="2015732"/>
            <a:ext cx="10032949" cy="4175343"/>
          </a:xfrm>
        </p:spPr>
        <p:txBody>
          <a:bodyPr>
            <a:normAutofit/>
          </a:bodyPr>
          <a:lstStyle/>
          <a:p>
            <a:pPr marL="0" indent="0">
              <a:buNone/>
            </a:pPr>
            <a:r>
              <a:rPr lang="en-US" dirty="0"/>
              <a:t>There are other problems we could talk about, but those are a good start. </a:t>
            </a:r>
          </a:p>
          <a:p>
            <a:pPr marL="0" indent="0">
              <a:buNone/>
            </a:pPr>
            <a:endParaRPr lang="en-US" dirty="0"/>
          </a:p>
          <a:p>
            <a:pPr marL="0" indent="0">
              <a:buNone/>
            </a:pPr>
            <a:r>
              <a:rPr lang="en-US" b="1" dirty="0"/>
              <a:t>So, how could we revise the sentence to make it clearer and easier to read?</a:t>
            </a:r>
          </a:p>
          <a:p>
            <a:pPr marL="0" indent="0">
              <a:buNone/>
            </a:pPr>
            <a:endParaRPr lang="en-US" b="1" dirty="0"/>
          </a:p>
          <a:p>
            <a:pPr marL="457200" lvl="1" indent="0">
              <a:buNone/>
            </a:pPr>
            <a:r>
              <a:rPr lang="en-US" sz="2000" dirty="0"/>
              <a:t>Decisions in regard to the administration of medication despite the inability of irrational patients voluntarily appearing in Trauma Centers to provide legal consent rest with a physician alone.</a:t>
            </a:r>
          </a:p>
          <a:p>
            <a:pPr marL="0" indent="0">
              <a:buNone/>
            </a:pPr>
            <a:endParaRPr lang="en-US" dirty="0"/>
          </a:p>
          <a:p>
            <a:pPr marL="0" indent="0">
              <a:buNone/>
            </a:pPr>
            <a:endParaRPr lang="en-US" dirty="0"/>
          </a:p>
          <a:p>
            <a:pPr marL="0" indent="0">
              <a:buNone/>
            </a:pPr>
            <a:endParaRPr lang="en-US" dirty="0"/>
          </a:p>
        </p:txBody>
      </p:sp>
    </p:spTree>
    <p:extLst>
      <p:ext uri="{BB962C8B-B14F-4D97-AF65-F5344CB8AC3E}">
        <p14:creationId xmlns:p14="http://schemas.microsoft.com/office/powerpoint/2010/main" val="10601540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B61831-0B12-4BC1-89A0-08AD957705EE}"/>
              </a:ext>
            </a:extLst>
          </p:cNvPr>
          <p:cNvSpPr>
            <a:spLocks noGrp="1"/>
          </p:cNvSpPr>
          <p:nvPr>
            <p:ph type="title"/>
          </p:nvPr>
        </p:nvSpPr>
        <p:spPr/>
        <p:txBody>
          <a:bodyPr/>
          <a:lstStyle/>
          <a:p>
            <a:r>
              <a:rPr lang="en-US" dirty="0"/>
              <a:t>One possible fix</a:t>
            </a:r>
          </a:p>
        </p:txBody>
      </p:sp>
      <p:sp>
        <p:nvSpPr>
          <p:cNvPr id="3" name="Content Placeholder 2">
            <a:extLst>
              <a:ext uri="{FF2B5EF4-FFF2-40B4-BE49-F238E27FC236}">
                <a16:creationId xmlns:a16="http://schemas.microsoft.com/office/drawing/2014/main" id="{61B2A84B-FE1A-46EF-B170-D977B9ABB92B}"/>
              </a:ext>
            </a:extLst>
          </p:cNvPr>
          <p:cNvSpPr>
            <a:spLocks noGrp="1"/>
          </p:cNvSpPr>
          <p:nvPr>
            <p:ph idx="1"/>
          </p:nvPr>
        </p:nvSpPr>
        <p:spPr>
          <a:xfrm>
            <a:off x="1451579" y="2015732"/>
            <a:ext cx="10032949" cy="4175343"/>
          </a:xfrm>
        </p:spPr>
        <p:txBody>
          <a:bodyPr>
            <a:normAutofit/>
          </a:bodyPr>
          <a:lstStyle/>
          <a:p>
            <a:pPr marL="457200" lvl="1" indent="0">
              <a:buNone/>
            </a:pPr>
            <a:r>
              <a:rPr lang="en-US" sz="2000" b="1" dirty="0"/>
              <a:t>Original: </a:t>
            </a:r>
            <a:r>
              <a:rPr lang="en-US" sz="2000" dirty="0"/>
              <a:t>Decisions in regard to the administration of medication despite the inability of irrational patients voluntarily appearing in Trauma Centers to provide legal consent rest with a physician alone.</a:t>
            </a:r>
          </a:p>
          <a:p>
            <a:pPr marL="457200" lvl="1" indent="0">
              <a:buNone/>
            </a:pPr>
            <a:endParaRPr lang="en-US" sz="2000" dirty="0"/>
          </a:p>
          <a:p>
            <a:pPr marL="457200" lvl="1" indent="0">
              <a:buNone/>
            </a:pPr>
            <a:r>
              <a:rPr lang="en-US" sz="2000" b="1" dirty="0"/>
              <a:t>Revised: </a:t>
            </a:r>
            <a:r>
              <a:rPr lang="en-US" sz="2000" dirty="0"/>
              <a:t>Only physicians can decide to administer medication to irrational patients in Trauma Centers who are unable to provide legal consent. </a:t>
            </a:r>
          </a:p>
          <a:p>
            <a:pPr marL="457200" lvl="1" indent="0">
              <a:buNone/>
            </a:pPr>
            <a:endParaRPr lang="en-US" sz="2000" dirty="0"/>
          </a:p>
          <a:p>
            <a:pPr marL="0" indent="0">
              <a:buNone/>
            </a:pPr>
            <a:r>
              <a:rPr lang="en-US" dirty="0"/>
              <a:t>The rest of this presentation will focus on ways to make  your writing as clear and accessible as possible. I’ll call them style and clarity “tips” but some of them are more like “principles.” </a:t>
            </a:r>
          </a:p>
          <a:p>
            <a:pPr marL="0" indent="0">
              <a:buNone/>
            </a:pPr>
            <a:endParaRPr lang="en-US" dirty="0"/>
          </a:p>
        </p:txBody>
      </p:sp>
    </p:spTree>
    <p:extLst>
      <p:ext uri="{BB962C8B-B14F-4D97-AF65-F5344CB8AC3E}">
        <p14:creationId xmlns:p14="http://schemas.microsoft.com/office/powerpoint/2010/main" val="18439332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B61831-0B12-4BC1-89A0-08AD957705EE}"/>
              </a:ext>
            </a:extLst>
          </p:cNvPr>
          <p:cNvSpPr>
            <a:spLocks noGrp="1"/>
          </p:cNvSpPr>
          <p:nvPr>
            <p:ph type="title"/>
          </p:nvPr>
        </p:nvSpPr>
        <p:spPr/>
        <p:txBody>
          <a:bodyPr/>
          <a:lstStyle/>
          <a:p>
            <a:r>
              <a:rPr lang="en-US" dirty="0"/>
              <a:t>First, A point of clarification</a:t>
            </a:r>
          </a:p>
        </p:txBody>
      </p:sp>
      <p:sp>
        <p:nvSpPr>
          <p:cNvPr id="3" name="Content Placeholder 2">
            <a:extLst>
              <a:ext uri="{FF2B5EF4-FFF2-40B4-BE49-F238E27FC236}">
                <a16:creationId xmlns:a16="http://schemas.microsoft.com/office/drawing/2014/main" id="{61B2A84B-FE1A-46EF-B170-D977B9ABB92B}"/>
              </a:ext>
            </a:extLst>
          </p:cNvPr>
          <p:cNvSpPr>
            <a:spLocks noGrp="1"/>
          </p:cNvSpPr>
          <p:nvPr>
            <p:ph idx="1"/>
          </p:nvPr>
        </p:nvSpPr>
        <p:spPr>
          <a:xfrm>
            <a:off x="1451579" y="2015732"/>
            <a:ext cx="10032949" cy="4175343"/>
          </a:xfrm>
        </p:spPr>
        <p:txBody>
          <a:bodyPr>
            <a:normAutofit/>
          </a:bodyPr>
          <a:lstStyle/>
          <a:p>
            <a:r>
              <a:rPr lang="en-US" sz="2200" dirty="0"/>
              <a:t>I’m not talking about “dumbing down” your meaning. </a:t>
            </a:r>
          </a:p>
          <a:p>
            <a:endParaRPr lang="en-US" sz="2200" dirty="0"/>
          </a:p>
          <a:p>
            <a:r>
              <a:rPr lang="en-US" sz="2200" dirty="0"/>
              <a:t>To illustrate: Can you spot a trend in this data?</a:t>
            </a:r>
          </a:p>
          <a:p>
            <a:pPr marL="914400" lvl="2" indent="0">
              <a:buNone/>
            </a:pPr>
            <a:r>
              <a:rPr lang="en-US" sz="2200" dirty="0"/>
              <a:t>t (time)=15’, T (temperature)=32°; t=0’, T=25°;</a:t>
            </a:r>
          </a:p>
          <a:p>
            <a:pPr marL="914400" lvl="2" indent="0">
              <a:buNone/>
            </a:pPr>
            <a:r>
              <a:rPr lang="en-US" sz="2200" dirty="0"/>
              <a:t>t=6’, T=29°; t=3’, T=27°; t=12’, T=32°; t=9’, T=31°</a:t>
            </a:r>
          </a:p>
          <a:p>
            <a:pPr marL="0" indent="0">
              <a:buNone/>
            </a:pPr>
            <a:endParaRPr lang="en-US" dirty="0"/>
          </a:p>
          <a:p>
            <a:pPr marL="0" indent="0">
              <a:buNone/>
            </a:pPr>
            <a:r>
              <a:rPr lang="en-US" sz="1400" u="sng" dirty="0"/>
              <a:t>Source</a:t>
            </a:r>
            <a:r>
              <a:rPr lang="en-US" sz="1400" dirty="0"/>
              <a:t>: </a:t>
            </a:r>
            <a:r>
              <a:rPr lang="en-US" sz="1400" dirty="0" err="1"/>
              <a:t>Gopen</a:t>
            </a:r>
            <a:r>
              <a:rPr lang="en-US" sz="1400" dirty="0"/>
              <a:t>, G. D. &amp; Swan, J. A. (1990). The science of scientific writing. </a:t>
            </a:r>
            <a:r>
              <a:rPr lang="en-US" sz="1400" i="1" dirty="0"/>
              <a:t>American Scientist, xi</a:t>
            </a:r>
            <a:r>
              <a:rPr lang="en-US" sz="1400" dirty="0"/>
              <a:t>. Retrieved from https://www.e-education.psu.edu/styleforstudents/c10_p1.html</a:t>
            </a:r>
          </a:p>
          <a:p>
            <a:endParaRPr lang="en-US" sz="2200" dirty="0"/>
          </a:p>
          <a:p>
            <a:pPr marL="0" indent="0">
              <a:buNone/>
            </a:pPr>
            <a:endParaRPr lang="en-US" dirty="0"/>
          </a:p>
        </p:txBody>
      </p:sp>
    </p:spTree>
    <p:extLst>
      <p:ext uri="{BB962C8B-B14F-4D97-AF65-F5344CB8AC3E}">
        <p14:creationId xmlns:p14="http://schemas.microsoft.com/office/powerpoint/2010/main" val="3150686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B61831-0B12-4BC1-89A0-08AD957705EE}"/>
              </a:ext>
            </a:extLst>
          </p:cNvPr>
          <p:cNvSpPr>
            <a:spLocks noGrp="1"/>
          </p:cNvSpPr>
          <p:nvPr>
            <p:ph type="title"/>
          </p:nvPr>
        </p:nvSpPr>
        <p:spPr/>
        <p:txBody>
          <a:bodyPr/>
          <a:lstStyle/>
          <a:p>
            <a:r>
              <a:rPr lang="en-US" dirty="0"/>
              <a:t>How about now?</a:t>
            </a:r>
          </a:p>
        </p:txBody>
      </p:sp>
      <p:sp>
        <p:nvSpPr>
          <p:cNvPr id="3" name="Content Placeholder 2">
            <a:extLst>
              <a:ext uri="{FF2B5EF4-FFF2-40B4-BE49-F238E27FC236}">
                <a16:creationId xmlns:a16="http://schemas.microsoft.com/office/drawing/2014/main" id="{61B2A84B-FE1A-46EF-B170-D977B9ABB92B}"/>
              </a:ext>
            </a:extLst>
          </p:cNvPr>
          <p:cNvSpPr>
            <a:spLocks noGrp="1"/>
          </p:cNvSpPr>
          <p:nvPr>
            <p:ph idx="1"/>
          </p:nvPr>
        </p:nvSpPr>
        <p:spPr>
          <a:xfrm>
            <a:off x="1266738" y="4848837"/>
            <a:ext cx="10360403" cy="1518407"/>
          </a:xfrm>
        </p:spPr>
        <p:txBody>
          <a:bodyPr>
            <a:normAutofit/>
          </a:bodyPr>
          <a:lstStyle/>
          <a:p>
            <a:pPr marL="0" indent="0">
              <a:buNone/>
            </a:pPr>
            <a:r>
              <a:rPr lang="en-US" sz="2200" dirty="0"/>
              <a:t>The point? Good organization can help you convey your message clearly without sacrificing detail or complexity.</a:t>
            </a:r>
          </a:p>
          <a:p>
            <a:pPr marL="0" indent="0">
              <a:buNone/>
            </a:pPr>
            <a:endParaRPr lang="en-US" dirty="0"/>
          </a:p>
        </p:txBody>
      </p:sp>
      <p:pic>
        <p:nvPicPr>
          <p:cNvPr id="6" name="Picture 5">
            <a:extLst>
              <a:ext uri="{FF2B5EF4-FFF2-40B4-BE49-F238E27FC236}">
                <a16:creationId xmlns:a16="http://schemas.microsoft.com/office/drawing/2014/main" id="{33B1588C-A577-4C3E-A538-9CF02E1BBED5}"/>
              </a:ext>
            </a:extLst>
          </p:cNvPr>
          <p:cNvPicPr>
            <a:picLocks noChangeAspect="1"/>
          </p:cNvPicPr>
          <p:nvPr/>
        </p:nvPicPr>
        <p:blipFill>
          <a:blip r:embed="rId2"/>
          <a:stretch>
            <a:fillRect/>
          </a:stretch>
        </p:blipFill>
        <p:spPr>
          <a:xfrm>
            <a:off x="2014374" y="1947520"/>
            <a:ext cx="8163252" cy="2725148"/>
          </a:xfrm>
          <a:prstGeom prst="rect">
            <a:avLst/>
          </a:prstGeom>
        </p:spPr>
      </p:pic>
    </p:spTree>
    <p:extLst>
      <p:ext uri="{BB962C8B-B14F-4D97-AF65-F5344CB8AC3E}">
        <p14:creationId xmlns:p14="http://schemas.microsoft.com/office/powerpoint/2010/main" val="5750818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1EE8B3-A5CD-4DF9-945C-180DEB4685AA}"/>
              </a:ext>
            </a:extLst>
          </p:cNvPr>
          <p:cNvSpPr>
            <a:spLocks noGrp="1"/>
          </p:cNvSpPr>
          <p:nvPr>
            <p:ph type="title"/>
          </p:nvPr>
        </p:nvSpPr>
        <p:spPr>
          <a:xfrm>
            <a:off x="1451579" y="804519"/>
            <a:ext cx="10007782" cy="1049235"/>
          </a:xfrm>
        </p:spPr>
        <p:txBody>
          <a:bodyPr/>
          <a:lstStyle/>
          <a:p>
            <a:r>
              <a:rPr lang="en-US" dirty="0"/>
              <a:t>Tip #1: think about the reader </a:t>
            </a:r>
            <a:r>
              <a:rPr lang="en-US" sz="1400" dirty="0"/>
              <a:t>(adapted from Larry </a:t>
            </a:r>
            <a:r>
              <a:rPr lang="en-US" sz="1400" dirty="0" err="1"/>
              <a:t>mcenerney</a:t>
            </a:r>
            <a:r>
              <a:rPr lang="en-US" sz="1400" dirty="0"/>
              <a:t>)</a:t>
            </a:r>
            <a:endParaRPr lang="en-US" dirty="0"/>
          </a:p>
        </p:txBody>
      </p:sp>
      <p:sp>
        <p:nvSpPr>
          <p:cNvPr id="3" name="Content Placeholder 2">
            <a:extLst>
              <a:ext uri="{FF2B5EF4-FFF2-40B4-BE49-F238E27FC236}">
                <a16:creationId xmlns:a16="http://schemas.microsoft.com/office/drawing/2014/main" id="{991AA891-2EBD-4ABF-8451-4BC16E7DF52E}"/>
              </a:ext>
            </a:extLst>
          </p:cNvPr>
          <p:cNvSpPr>
            <a:spLocks noGrp="1"/>
          </p:cNvSpPr>
          <p:nvPr>
            <p:ph idx="1"/>
          </p:nvPr>
        </p:nvSpPr>
        <p:spPr>
          <a:xfrm>
            <a:off x="1451579" y="1853754"/>
            <a:ext cx="10595012" cy="4270209"/>
          </a:xfrm>
        </p:spPr>
        <p:txBody>
          <a:bodyPr>
            <a:normAutofit lnSpcReduction="10000"/>
          </a:bodyPr>
          <a:lstStyle/>
          <a:p>
            <a:r>
              <a:rPr lang="en-US" dirty="0"/>
              <a:t>No writing advice makes any sense unless we specify </a:t>
            </a:r>
            <a:r>
              <a:rPr lang="en-US" b="1" dirty="0"/>
              <a:t>(1)</a:t>
            </a:r>
            <a:r>
              <a:rPr lang="en-US" dirty="0"/>
              <a:t> who will be reading it (the audience) and </a:t>
            </a:r>
            <a:r>
              <a:rPr lang="en-US" b="1" dirty="0"/>
              <a:t>(2) </a:t>
            </a:r>
            <a:r>
              <a:rPr lang="en-US" dirty="0"/>
              <a:t>why they will be reading it (the audience’s purpose). </a:t>
            </a:r>
          </a:p>
          <a:p>
            <a:endParaRPr lang="en-US" sz="2000" dirty="0"/>
          </a:p>
          <a:p>
            <a:r>
              <a:rPr lang="en-US" sz="2000" dirty="0"/>
              <a:t>Most advice you get is “text-based.” For example, “don’t use the passive voice.” This advice (“Don’t use the passive voice”) is not just bad. It is absurd.</a:t>
            </a:r>
          </a:p>
          <a:p>
            <a:pPr marL="457200" lvl="1" indent="0">
              <a:buNone/>
            </a:pPr>
            <a:r>
              <a:rPr lang="en-US" dirty="0"/>
              <a:t>Active voice: </a:t>
            </a:r>
            <a:r>
              <a:rPr lang="en-US" b="1" dirty="0"/>
              <a:t>The thief stole the money. </a:t>
            </a:r>
            <a:r>
              <a:rPr lang="en-US" dirty="0"/>
              <a:t>The subject (thief) performs the action of the verb (stole).</a:t>
            </a:r>
          </a:p>
          <a:p>
            <a:pPr marL="457200" lvl="1" indent="0">
              <a:buNone/>
            </a:pPr>
            <a:r>
              <a:rPr lang="en-US" dirty="0"/>
              <a:t>Passive voice: </a:t>
            </a:r>
            <a:r>
              <a:rPr lang="en-US" b="1" dirty="0"/>
              <a:t>The money was stolen by the thief. </a:t>
            </a:r>
            <a:r>
              <a:rPr lang="en-US" dirty="0"/>
              <a:t>The subject (money) DOES NOT perform the action of the verb (stole). </a:t>
            </a:r>
          </a:p>
          <a:p>
            <a:pPr marL="457200" lvl="1" indent="0">
              <a:buNone/>
            </a:pPr>
            <a:endParaRPr lang="en-US" dirty="0"/>
          </a:p>
          <a:p>
            <a:r>
              <a:rPr lang="en-US" sz="2000" dirty="0"/>
              <a:t>Passive voice can be very useful, or not, depending on </a:t>
            </a:r>
            <a:r>
              <a:rPr lang="en-US" sz="2000" b="1" dirty="0"/>
              <a:t>who’s reading the text and what they expect to get out of the text (i.e. the function of the text). </a:t>
            </a:r>
          </a:p>
          <a:p>
            <a:pPr marL="0" indent="0">
              <a:buNone/>
            </a:pPr>
            <a:endParaRPr lang="en-US" sz="2000" b="1" dirty="0"/>
          </a:p>
          <a:p>
            <a:endParaRPr lang="en-US" dirty="0"/>
          </a:p>
        </p:txBody>
      </p:sp>
    </p:spTree>
    <p:extLst>
      <p:ext uri="{BB962C8B-B14F-4D97-AF65-F5344CB8AC3E}">
        <p14:creationId xmlns:p14="http://schemas.microsoft.com/office/powerpoint/2010/main" val="39948667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1EE8B3-A5CD-4DF9-945C-180DEB4685AA}"/>
              </a:ext>
            </a:extLst>
          </p:cNvPr>
          <p:cNvSpPr>
            <a:spLocks noGrp="1"/>
          </p:cNvSpPr>
          <p:nvPr>
            <p:ph type="title"/>
          </p:nvPr>
        </p:nvSpPr>
        <p:spPr>
          <a:xfrm>
            <a:off x="1451579" y="804519"/>
            <a:ext cx="10007782" cy="1049235"/>
          </a:xfrm>
        </p:spPr>
        <p:txBody>
          <a:bodyPr/>
          <a:lstStyle/>
          <a:p>
            <a:r>
              <a:rPr lang="en-US" dirty="0"/>
              <a:t>Tip #1: think about the reader </a:t>
            </a:r>
            <a:r>
              <a:rPr lang="en-US" sz="1400" dirty="0"/>
              <a:t>(continued)</a:t>
            </a:r>
            <a:endParaRPr lang="en-US" dirty="0"/>
          </a:p>
        </p:txBody>
      </p:sp>
      <p:sp>
        <p:nvSpPr>
          <p:cNvPr id="3" name="Content Placeholder 2">
            <a:extLst>
              <a:ext uri="{FF2B5EF4-FFF2-40B4-BE49-F238E27FC236}">
                <a16:creationId xmlns:a16="http://schemas.microsoft.com/office/drawing/2014/main" id="{991AA891-2EBD-4ABF-8451-4BC16E7DF52E}"/>
              </a:ext>
            </a:extLst>
          </p:cNvPr>
          <p:cNvSpPr>
            <a:spLocks noGrp="1"/>
          </p:cNvSpPr>
          <p:nvPr>
            <p:ph idx="1"/>
          </p:nvPr>
        </p:nvSpPr>
        <p:spPr>
          <a:xfrm>
            <a:off x="1451579" y="1853754"/>
            <a:ext cx="10595012" cy="4270209"/>
          </a:xfrm>
        </p:spPr>
        <p:txBody>
          <a:bodyPr>
            <a:normAutofit fontScale="92500" lnSpcReduction="20000"/>
          </a:bodyPr>
          <a:lstStyle/>
          <a:p>
            <a:pPr marL="0" indent="0">
              <a:buNone/>
            </a:pPr>
            <a:r>
              <a:rPr lang="en-US" sz="2000" b="1" dirty="0"/>
              <a:t>Example: Bob the lab guy</a:t>
            </a:r>
          </a:p>
          <a:p>
            <a:r>
              <a:rPr lang="en-US" sz="2000" dirty="0"/>
              <a:t>You wouldn’t write this in a research article: Bob the lab assistant fashioned me a specific piece of glassware as shown in figure 4.</a:t>
            </a:r>
          </a:p>
          <a:p>
            <a:pPr marL="0" indent="0">
              <a:buNone/>
            </a:pPr>
            <a:endParaRPr lang="en-US" sz="2000" dirty="0"/>
          </a:p>
          <a:p>
            <a:r>
              <a:rPr lang="en-US" sz="2000" dirty="0"/>
              <a:t>Why? Because the readers of your journal article don’t care about Bob the lab guy. </a:t>
            </a:r>
          </a:p>
          <a:p>
            <a:pPr marL="0" indent="0">
              <a:buNone/>
            </a:pPr>
            <a:endParaRPr lang="en-US" sz="2000" dirty="0"/>
          </a:p>
          <a:p>
            <a:r>
              <a:rPr lang="en-US" sz="2000" dirty="0"/>
              <a:t>You’d write something like this:  A piece of glassware, as shown in figure 4, was fashioned for the purpose of the experiment. </a:t>
            </a:r>
          </a:p>
          <a:p>
            <a:pPr marL="0" indent="0">
              <a:buNone/>
            </a:pPr>
            <a:endParaRPr lang="en-US" sz="2000" dirty="0"/>
          </a:p>
          <a:p>
            <a:pPr marL="0" indent="0">
              <a:buNone/>
            </a:pPr>
            <a:r>
              <a:rPr lang="en-US" sz="2000" dirty="0"/>
              <a:t>This is a good use of the passive voice</a:t>
            </a:r>
            <a:r>
              <a:rPr lang="en-US" dirty="0"/>
              <a:t> </a:t>
            </a:r>
            <a:r>
              <a:rPr lang="en-US" b="1" dirty="0"/>
              <a:t>BECAUSE of who the intended readers are. </a:t>
            </a:r>
            <a:r>
              <a:rPr lang="en-US" dirty="0">
                <a:highlight>
                  <a:srgbClr val="00FFFF"/>
                </a:highlight>
              </a:rPr>
              <a:t>Avoid text-based advice. Instead, think in terms of the reader. </a:t>
            </a:r>
            <a:endParaRPr lang="en-US" sz="2000" dirty="0">
              <a:highlight>
                <a:srgbClr val="00FFFF"/>
              </a:highlight>
            </a:endParaRPr>
          </a:p>
          <a:p>
            <a:pPr marL="0" indent="0">
              <a:buNone/>
            </a:pPr>
            <a:endParaRPr lang="en-US" sz="2000" b="1" dirty="0"/>
          </a:p>
          <a:p>
            <a:endParaRPr lang="en-US" dirty="0"/>
          </a:p>
        </p:txBody>
      </p:sp>
    </p:spTree>
    <p:extLst>
      <p:ext uri="{BB962C8B-B14F-4D97-AF65-F5344CB8AC3E}">
        <p14:creationId xmlns:p14="http://schemas.microsoft.com/office/powerpoint/2010/main" val="17822065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1EE8B3-A5CD-4DF9-945C-180DEB4685AA}"/>
              </a:ext>
            </a:extLst>
          </p:cNvPr>
          <p:cNvSpPr>
            <a:spLocks noGrp="1"/>
          </p:cNvSpPr>
          <p:nvPr>
            <p:ph type="title"/>
          </p:nvPr>
        </p:nvSpPr>
        <p:spPr>
          <a:xfrm>
            <a:off x="1451579" y="804519"/>
            <a:ext cx="10007782" cy="1049235"/>
          </a:xfrm>
        </p:spPr>
        <p:txBody>
          <a:bodyPr>
            <a:normAutofit/>
          </a:bodyPr>
          <a:lstStyle/>
          <a:p>
            <a:r>
              <a:rPr lang="en-US" dirty="0"/>
              <a:t>Tip #2: make the main “character” in your story the subject of your sentence.</a:t>
            </a:r>
          </a:p>
        </p:txBody>
      </p:sp>
      <p:sp>
        <p:nvSpPr>
          <p:cNvPr id="3" name="Content Placeholder 2">
            <a:extLst>
              <a:ext uri="{FF2B5EF4-FFF2-40B4-BE49-F238E27FC236}">
                <a16:creationId xmlns:a16="http://schemas.microsoft.com/office/drawing/2014/main" id="{991AA891-2EBD-4ABF-8451-4BC16E7DF52E}"/>
              </a:ext>
            </a:extLst>
          </p:cNvPr>
          <p:cNvSpPr>
            <a:spLocks noGrp="1"/>
          </p:cNvSpPr>
          <p:nvPr>
            <p:ph idx="1"/>
          </p:nvPr>
        </p:nvSpPr>
        <p:spPr>
          <a:xfrm>
            <a:off x="1451579" y="1853754"/>
            <a:ext cx="10595012" cy="4270209"/>
          </a:xfrm>
        </p:spPr>
        <p:txBody>
          <a:bodyPr>
            <a:normAutofit/>
          </a:bodyPr>
          <a:lstStyle/>
          <a:p>
            <a:r>
              <a:rPr lang="en-US" sz="2000" b="1" dirty="0"/>
              <a:t>Sentences tell stories. </a:t>
            </a:r>
            <a:r>
              <a:rPr lang="en-US" sz="2000" dirty="0"/>
              <a:t>So, your grammatical subject should be the main character in your story.</a:t>
            </a:r>
          </a:p>
          <a:p>
            <a:r>
              <a:rPr lang="en-US" dirty="0"/>
              <a:t>Contrast these 2 sentences:</a:t>
            </a:r>
          </a:p>
          <a:p>
            <a:pPr lvl="1"/>
            <a:r>
              <a:rPr lang="en-US" dirty="0"/>
              <a:t>“William Tell shot the apple off his friend’s head.” </a:t>
            </a:r>
          </a:p>
          <a:p>
            <a:pPr lvl="1"/>
            <a:r>
              <a:rPr lang="en-US" dirty="0"/>
              <a:t>That students retained more information when classroom activities involved student-directed inquiry was one of the key facts revealed by the analysis.</a:t>
            </a:r>
          </a:p>
          <a:p>
            <a:r>
              <a:rPr lang="en-US" dirty="0"/>
              <a:t>The first sentence tells us that a character (“William Tell”) took some action (“shot…”). The second sentence buries the main character (“analysis”) at the end.</a:t>
            </a:r>
          </a:p>
          <a:p>
            <a:r>
              <a:rPr lang="en-US" b="1" dirty="0"/>
              <a:t>Re-write:  </a:t>
            </a:r>
            <a:r>
              <a:rPr lang="en-US" dirty="0"/>
              <a:t>The </a:t>
            </a:r>
            <a:r>
              <a:rPr lang="en-US" b="1" dirty="0"/>
              <a:t>analysis</a:t>
            </a:r>
            <a:r>
              <a:rPr lang="en-US" dirty="0"/>
              <a:t> </a:t>
            </a:r>
            <a:r>
              <a:rPr lang="en-US" dirty="0">
                <a:highlight>
                  <a:srgbClr val="FFFF00"/>
                </a:highlight>
              </a:rPr>
              <a:t>revealed</a:t>
            </a:r>
            <a:r>
              <a:rPr lang="en-US" dirty="0"/>
              <a:t> that students retained more information when classroom activities involved student-directed inquiry. </a:t>
            </a:r>
          </a:p>
          <a:p>
            <a:pPr marL="0" indent="0">
              <a:buNone/>
            </a:pPr>
            <a:endParaRPr lang="en-US" dirty="0"/>
          </a:p>
          <a:p>
            <a:endParaRPr lang="en-US" dirty="0"/>
          </a:p>
        </p:txBody>
      </p:sp>
    </p:spTree>
    <p:extLst>
      <p:ext uri="{BB962C8B-B14F-4D97-AF65-F5344CB8AC3E}">
        <p14:creationId xmlns:p14="http://schemas.microsoft.com/office/powerpoint/2010/main" val="13887041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1EE8B3-A5CD-4DF9-945C-180DEB4685AA}"/>
              </a:ext>
            </a:extLst>
          </p:cNvPr>
          <p:cNvSpPr>
            <a:spLocks noGrp="1"/>
          </p:cNvSpPr>
          <p:nvPr>
            <p:ph type="title"/>
          </p:nvPr>
        </p:nvSpPr>
        <p:spPr>
          <a:xfrm>
            <a:off x="1451579" y="804519"/>
            <a:ext cx="10007782" cy="1049235"/>
          </a:xfrm>
        </p:spPr>
        <p:txBody>
          <a:bodyPr>
            <a:normAutofit/>
          </a:bodyPr>
          <a:lstStyle/>
          <a:p>
            <a:r>
              <a:rPr lang="en-US" dirty="0"/>
              <a:t>Tip #2: Practice</a:t>
            </a:r>
          </a:p>
        </p:txBody>
      </p:sp>
      <p:sp>
        <p:nvSpPr>
          <p:cNvPr id="3" name="Content Placeholder 2">
            <a:extLst>
              <a:ext uri="{FF2B5EF4-FFF2-40B4-BE49-F238E27FC236}">
                <a16:creationId xmlns:a16="http://schemas.microsoft.com/office/drawing/2014/main" id="{991AA891-2EBD-4ABF-8451-4BC16E7DF52E}"/>
              </a:ext>
            </a:extLst>
          </p:cNvPr>
          <p:cNvSpPr>
            <a:spLocks noGrp="1"/>
          </p:cNvSpPr>
          <p:nvPr>
            <p:ph idx="1"/>
          </p:nvPr>
        </p:nvSpPr>
        <p:spPr>
          <a:xfrm>
            <a:off x="1451579" y="1853754"/>
            <a:ext cx="10595012" cy="4270209"/>
          </a:xfrm>
        </p:spPr>
        <p:txBody>
          <a:bodyPr>
            <a:normAutofit/>
          </a:bodyPr>
          <a:lstStyle/>
          <a:p>
            <a:pPr marL="0" indent="0">
              <a:buNone/>
            </a:pPr>
            <a:r>
              <a:rPr lang="en-US" sz="2000" dirty="0"/>
              <a:t>How can we revise this sentence (to make the main character the subject)?</a:t>
            </a:r>
          </a:p>
          <a:p>
            <a:r>
              <a:rPr lang="en-US" sz="2000" dirty="0"/>
              <a:t>That the U.S. government was dishonest to the public regarding the progress of the war in Afghanistan was one of the key revelations of the “Afghanistan Papers.”</a:t>
            </a:r>
          </a:p>
          <a:p>
            <a:endParaRPr lang="en-US" dirty="0"/>
          </a:p>
          <a:p>
            <a:r>
              <a:rPr lang="en-US" dirty="0"/>
              <a:t>Posing, analyzing, and attempting to answer ethical questions in an exacting logical manner is an important role played by philosophy, and one that often sets it apart from other humanities disciplines. </a:t>
            </a:r>
          </a:p>
          <a:p>
            <a:endParaRPr lang="en-US" dirty="0"/>
          </a:p>
          <a:p>
            <a:pPr marL="0" indent="0">
              <a:buNone/>
            </a:pPr>
            <a:endParaRPr lang="en-US" dirty="0"/>
          </a:p>
          <a:p>
            <a:endParaRPr lang="en-US" dirty="0"/>
          </a:p>
        </p:txBody>
      </p:sp>
    </p:spTree>
    <p:extLst>
      <p:ext uri="{BB962C8B-B14F-4D97-AF65-F5344CB8AC3E}">
        <p14:creationId xmlns:p14="http://schemas.microsoft.com/office/powerpoint/2010/main" val="34640146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1EE8B3-A5CD-4DF9-945C-180DEB4685AA}"/>
              </a:ext>
            </a:extLst>
          </p:cNvPr>
          <p:cNvSpPr>
            <a:spLocks noGrp="1"/>
          </p:cNvSpPr>
          <p:nvPr>
            <p:ph type="title"/>
          </p:nvPr>
        </p:nvSpPr>
        <p:spPr>
          <a:xfrm>
            <a:off x="1451579" y="804519"/>
            <a:ext cx="10007782" cy="1049235"/>
          </a:xfrm>
        </p:spPr>
        <p:txBody>
          <a:bodyPr>
            <a:normAutofit/>
          </a:bodyPr>
          <a:lstStyle/>
          <a:p>
            <a:r>
              <a:rPr lang="en-US" dirty="0"/>
              <a:t>Tip #2: Possible Answers</a:t>
            </a:r>
          </a:p>
        </p:txBody>
      </p:sp>
      <p:sp>
        <p:nvSpPr>
          <p:cNvPr id="3" name="Content Placeholder 2">
            <a:extLst>
              <a:ext uri="{FF2B5EF4-FFF2-40B4-BE49-F238E27FC236}">
                <a16:creationId xmlns:a16="http://schemas.microsoft.com/office/drawing/2014/main" id="{991AA891-2EBD-4ABF-8451-4BC16E7DF52E}"/>
              </a:ext>
            </a:extLst>
          </p:cNvPr>
          <p:cNvSpPr>
            <a:spLocks noGrp="1"/>
          </p:cNvSpPr>
          <p:nvPr>
            <p:ph idx="1"/>
          </p:nvPr>
        </p:nvSpPr>
        <p:spPr>
          <a:xfrm>
            <a:off x="1451579" y="1853754"/>
            <a:ext cx="10595012" cy="4270209"/>
          </a:xfrm>
        </p:spPr>
        <p:txBody>
          <a:bodyPr>
            <a:normAutofit/>
          </a:bodyPr>
          <a:lstStyle/>
          <a:p>
            <a:r>
              <a:rPr lang="en-US" dirty="0"/>
              <a:t>The </a:t>
            </a:r>
            <a:r>
              <a:rPr lang="en-US" b="1" dirty="0"/>
              <a:t>“Afghanistan Papers” </a:t>
            </a:r>
            <a:r>
              <a:rPr lang="en-US" dirty="0">
                <a:highlight>
                  <a:srgbClr val="FFFF00"/>
                </a:highlight>
              </a:rPr>
              <a:t>revealed</a:t>
            </a:r>
            <a:r>
              <a:rPr lang="en-US" dirty="0"/>
              <a:t> that </a:t>
            </a:r>
            <a:r>
              <a:rPr lang="en-US" sz="2000" dirty="0"/>
              <a:t>the U.S. government was dishonest to the public regarding the progress of the war in Afghanistan.</a:t>
            </a:r>
          </a:p>
          <a:p>
            <a:endParaRPr lang="en-US" dirty="0"/>
          </a:p>
          <a:p>
            <a:r>
              <a:rPr lang="en-US" b="1" dirty="0"/>
              <a:t>Philosophy </a:t>
            </a:r>
            <a:r>
              <a:rPr lang="en-US" dirty="0">
                <a:highlight>
                  <a:srgbClr val="FFFF00"/>
                </a:highlight>
              </a:rPr>
              <a:t>plays</a:t>
            </a:r>
            <a:r>
              <a:rPr lang="en-US" dirty="0"/>
              <a:t> an important role in posing, analyzing, and attempting to answer ethical questions in an exacting logical manner—a role that often sets it apart from other humanities disciplines. </a:t>
            </a:r>
          </a:p>
          <a:p>
            <a:endParaRPr lang="en-US" dirty="0"/>
          </a:p>
          <a:p>
            <a:pPr marL="0" indent="0">
              <a:buNone/>
            </a:pPr>
            <a:r>
              <a:rPr lang="en-US" dirty="0"/>
              <a:t>Notice that making the “main character” the subject of the sentence </a:t>
            </a:r>
            <a:r>
              <a:rPr lang="en-US" b="1" dirty="0"/>
              <a:t>also brings the subject and verb closer together</a:t>
            </a:r>
            <a:r>
              <a:rPr lang="en-US" dirty="0"/>
              <a:t>, which leads to the next tip... </a:t>
            </a:r>
          </a:p>
          <a:p>
            <a:endParaRPr lang="en-US" dirty="0"/>
          </a:p>
        </p:txBody>
      </p:sp>
    </p:spTree>
    <p:extLst>
      <p:ext uri="{BB962C8B-B14F-4D97-AF65-F5344CB8AC3E}">
        <p14:creationId xmlns:p14="http://schemas.microsoft.com/office/powerpoint/2010/main" val="16185983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1EE8B3-A5CD-4DF9-945C-180DEB4685AA}"/>
              </a:ext>
            </a:extLst>
          </p:cNvPr>
          <p:cNvSpPr>
            <a:spLocks noGrp="1"/>
          </p:cNvSpPr>
          <p:nvPr>
            <p:ph type="title"/>
          </p:nvPr>
        </p:nvSpPr>
        <p:spPr>
          <a:xfrm>
            <a:off x="1451579" y="804519"/>
            <a:ext cx="10007782" cy="1049235"/>
          </a:xfrm>
        </p:spPr>
        <p:txBody>
          <a:bodyPr/>
          <a:lstStyle/>
          <a:p>
            <a:r>
              <a:rPr lang="en-US" dirty="0"/>
              <a:t>Tip #3: Keep subjects and verbs close together </a:t>
            </a:r>
          </a:p>
        </p:txBody>
      </p:sp>
      <p:sp>
        <p:nvSpPr>
          <p:cNvPr id="3" name="Content Placeholder 2">
            <a:extLst>
              <a:ext uri="{FF2B5EF4-FFF2-40B4-BE49-F238E27FC236}">
                <a16:creationId xmlns:a16="http://schemas.microsoft.com/office/drawing/2014/main" id="{991AA891-2EBD-4ABF-8451-4BC16E7DF52E}"/>
              </a:ext>
            </a:extLst>
          </p:cNvPr>
          <p:cNvSpPr>
            <a:spLocks noGrp="1"/>
          </p:cNvSpPr>
          <p:nvPr>
            <p:ph idx="1"/>
          </p:nvPr>
        </p:nvSpPr>
        <p:spPr>
          <a:xfrm>
            <a:off x="1317072" y="1853754"/>
            <a:ext cx="10874928" cy="4270209"/>
          </a:xfrm>
        </p:spPr>
        <p:txBody>
          <a:bodyPr>
            <a:normAutofit lnSpcReduction="10000"/>
          </a:bodyPr>
          <a:lstStyle/>
          <a:p>
            <a:r>
              <a:rPr lang="en-US" sz="2400" dirty="0"/>
              <a:t>English readers expect </a:t>
            </a:r>
            <a:r>
              <a:rPr lang="en-US" sz="2400" i="1" dirty="0">
                <a:solidFill>
                  <a:srgbClr val="FF0000"/>
                </a:solidFill>
              </a:rPr>
              <a:t>doers</a:t>
            </a:r>
            <a:r>
              <a:rPr lang="en-US" sz="2400" i="1" dirty="0"/>
              <a:t> </a:t>
            </a:r>
            <a:r>
              <a:rPr lang="en-US" sz="2400" dirty="0"/>
              <a:t>to be near their </a:t>
            </a:r>
            <a:r>
              <a:rPr lang="en-US" sz="2400" i="1" dirty="0">
                <a:solidFill>
                  <a:srgbClr val="00B0F0"/>
                </a:solidFill>
              </a:rPr>
              <a:t>actions.</a:t>
            </a:r>
          </a:p>
          <a:p>
            <a:pPr lvl="1"/>
            <a:r>
              <a:rPr lang="en-US" sz="2200" dirty="0"/>
              <a:t>The </a:t>
            </a:r>
            <a:r>
              <a:rPr lang="en-US" sz="2200" dirty="0">
                <a:solidFill>
                  <a:srgbClr val="FF0000"/>
                </a:solidFill>
              </a:rPr>
              <a:t>big fish</a:t>
            </a:r>
            <a:r>
              <a:rPr lang="en-US" sz="2200" dirty="0"/>
              <a:t> </a:t>
            </a:r>
            <a:r>
              <a:rPr lang="en-US" sz="2200" dirty="0">
                <a:solidFill>
                  <a:srgbClr val="00B0F0"/>
                </a:solidFill>
              </a:rPr>
              <a:t>eats</a:t>
            </a:r>
            <a:r>
              <a:rPr lang="en-US" sz="2200" dirty="0"/>
              <a:t> the little fish. </a:t>
            </a:r>
          </a:p>
          <a:p>
            <a:endParaRPr lang="en-US" sz="2400" dirty="0"/>
          </a:p>
          <a:p>
            <a:endParaRPr lang="en-US" sz="2400" dirty="0"/>
          </a:p>
          <a:p>
            <a:r>
              <a:rPr lang="en-US" sz="2400" b="1" dirty="0"/>
              <a:t>Complex subjects </a:t>
            </a:r>
            <a:r>
              <a:rPr lang="en-US" sz="2400" dirty="0"/>
              <a:t>(or subjects modified with long clauses) tend to violate this expectation.</a:t>
            </a:r>
          </a:p>
          <a:p>
            <a:pPr lvl="1"/>
            <a:r>
              <a:rPr lang="en-US" sz="2000" dirty="0">
                <a:solidFill>
                  <a:srgbClr val="FF0000"/>
                </a:solidFill>
              </a:rPr>
              <a:t>The big fish</a:t>
            </a:r>
            <a:r>
              <a:rPr lang="en-US" sz="2000" dirty="0"/>
              <a:t>, although not, at the moment, hungry, as a result of having eaten a whole school of smaller fish less than an hour before, but feeling it within his nature—seeing that he was quite evil—to devour another fish simply to prove a point to onlookers, </a:t>
            </a:r>
            <a:r>
              <a:rPr lang="en-US" sz="2000" dirty="0">
                <a:solidFill>
                  <a:srgbClr val="00B0F0"/>
                </a:solidFill>
              </a:rPr>
              <a:t>eats</a:t>
            </a:r>
            <a:r>
              <a:rPr lang="en-US" sz="2000" dirty="0"/>
              <a:t> the little fish. </a:t>
            </a:r>
          </a:p>
          <a:p>
            <a:endParaRPr lang="en-US" sz="2000" b="1" dirty="0"/>
          </a:p>
        </p:txBody>
      </p:sp>
      <p:pic>
        <p:nvPicPr>
          <p:cNvPr id="4" name="Picture 3">
            <a:extLst>
              <a:ext uri="{FF2B5EF4-FFF2-40B4-BE49-F238E27FC236}">
                <a16:creationId xmlns:a16="http://schemas.microsoft.com/office/drawing/2014/main" id="{C6238E44-3154-4D5A-B9C2-8FB8D71DBE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70163" y="1956052"/>
            <a:ext cx="3049255" cy="1893873"/>
          </a:xfrm>
          <a:prstGeom prst="rect">
            <a:avLst/>
          </a:prstGeom>
        </p:spPr>
      </p:pic>
    </p:spTree>
    <p:extLst>
      <p:ext uri="{BB962C8B-B14F-4D97-AF65-F5344CB8AC3E}">
        <p14:creationId xmlns:p14="http://schemas.microsoft.com/office/powerpoint/2010/main" val="410848940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1EE8B3-A5CD-4DF9-945C-180DEB4685AA}"/>
              </a:ext>
            </a:extLst>
          </p:cNvPr>
          <p:cNvSpPr>
            <a:spLocks noGrp="1"/>
          </p:cNvSpPr>
          <p:nvPr>
            <p:ph type="title"/>
          </p:nvPr>
        </p:nvSpPr>
        <p:spPr>
          <a:xfrm>
            <a:off x="1451579" y="804519"/>
            <a:ext cx="10007782" cy="1049235"/>
          </a:xfrm>
        </p:spPr>
        <p:txBody>
          <a:bodyPr/>
          <a:lstStyle/>
          <a:p>
            <a:r>
              <a:rPr lang="en-US" dirty="0"/>
              <a:t>Tip #3: Practice</a:t>
            </a:r>
          </a:p>
        </p:txBody>
      </p:sp>
      <p:sp>
        <p:nvSpPr>
          <p:cNvPr id="3" name="Content Placeholder 2">
            <a:extLst>
              <a:ext uri="{FF2B5EF4-FFF2-40B4-BE49-F238E27FC236}">
                <a16:creationId xmlns:a16="http://schemas.microsoft.com/office/drawing/2014/main" id="{991AA891-2EBD-4ABF-8451-4BC16E7DF52E}"/>
              </a:ext>
            </a:extLst>
          </p:cNvPr>
          <p:cNvSpPr>
            <a:spLocks noGrp="1"/>
          </p:cNvSpPr>
          <p:nvPr>
            <p:ph idx="1"/>
          </p:nvPr>
        </p:nvSpPr>
        <p:spPr>
          <a:xfrm>
            <a:off x="1317072" y="1853754"/>
            <a:ext cx="10874928" cy="4270209"/>
          </a:xfrm>
        </p:spPr>
        <p:txBody>
          <a:bodyPr>
            <a:normAutofit/>
          </a:bodyPr>
          <a:lstStyle/>
          <a:p>
            <a:r>
              <a:rPr lang="en-US" sz="2400" dirty="0"/>
              <a:t>How can we revise this sentence to bring the simple subject closer to the main verb?</a:t>
            </a:r>
          </a:p>
          <a:p>
            <a:pPr lvl="1"/>
            <a:r>
              <a:rPr lang="en-US" sz="2000" dirty="0"/>
              <a:t>DNA in repeat regions or with long stretches of the same base or small microsatellites causes problems for next-gen sequencers.</a:t>
            </a:r>
          </a:p>
          <a:p>
            <a:pPr marL="0" indent="0">
              <a:buNone/>
            </a:pPr>
            <a:endParaRPr lang="en-US" sz="2400" dirty="0"/>
          </a:p>
        </p:txBody>
      </p:sp>
    </p:spTree>
    <p:extLst>
      <p:ext uri="{BB962C8B-B14F-4D97-AF65-F5344CB8AC3E}">
        <p14:creationId xmlns:p14="http://schemas.microsoft.com/office/powerpoint/2010/main" val="389182004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1EE8B3-A5CD-4DF9-945C-180DEB4685AA}"/>
              </a:ext>
            </a:extLst>
          </p:cNvPr>
          <p:cNvSpPr>
            <a:spLocks noGrp="1"/>
          </p:cNvSpPr>
          <p:nvPr>
            <p:ph type="title"/>
          </p:nvPr>
        </p:nvSpPr>
        <p:spPr>
          <a:xfrm>
            <a:off x="1451579" y="804519"/>
            <a:ext cx="10007782" cy="1049235"/>
          </a:xfrm>
        </p:spPr>
        <p:txBody>
          <a:bodyPr/>
          <a:lstStyle/>
          <a:p>
            <a:r>
              <a:rPr lang="en-US" dirty="0"/>
              <a:t>Tip #3: Possible Answer</a:t>
            </a:r>
          </a:p>
        </p:txBody>
      </p:sp>
      <p:sp>
        <p:nvSpPr>
          <p:cNvPr id="3" name="Content Placeholder 2">
            <a:extLst>
              <a:ext uri="{FF2B5EF4-FFF2-40B4-BE49-F238E27FC236}">
                <a16:creationId xmlns:a16="http://schemas.microsoft.com/office/drawing/2014/main" id="{991AA891-2EBD-4ABF-8451-4BC16E7DF52E}"/>
              </a:ext>
            </a:extLst>
          </p:cNvPr>
          <p:cNvSpPr>
            <a:spLocks noGrp="1"/>
          </p:cNvSpPr>
          <p:nvPr>
            <p:ph idx="1"/>
          </p:nvPr>
        </p:nvSpPr>
        <p:spPr>
          <a:xfrm>
            <a:off x="1317072" y="1853754"/>
            <a:ext cx="10874928" cy="4270209"/>
          </a:xfrm>
        </p:spPr>
        <p:txBody>
          <a:bodyPr>
            <a:normAutofit/>
          </a:bodyPr>
          <a:lstStyle/>
          <a:p>
            <a:pPr marL="457200" lvl="1" indent="0">
              <a:buNone/>
            </a:pPr>
            <a:r>
              <a:rPr lang="en-US" sz="2000" b="1" dirty="0"/>
              <a:t>Original: </a:t>
            </a:r>
            <a:r>
              <a:rPr lang="en-US" sz="2000" dirty="0">
                <a:solidFill>
                  <a:srgbClr val="FF0000"/>
                </a:solidFill>
              </a:rPr>
              <a:t>DNA</a:t>
            </a:r>
            <a:r>
              <a:rPr lang="en-US" sz="2000" dirty="0"/>
              <a:t> in repeat regions or with long stretches of the same base or small microsatellites </a:t>
            </a:r>
            <a:r>
              <a:rPr lang="en-US" sz="2000" dirty="0">
                <a:solidFill>
                  <a:srgbClr val="00B0F0"/>
                </a:solidFill>
              </a:rPr>
              <a:t>causes</a:t>
            </a:r>
            <a:r>
              <a:rPr lang="en-US" sz="2000" dirty="0"/>
              <a:t> problems for next-gen sequencers.</a:t>
            </a:r>
          </a:p>
          <a:p>
            <a:pPr marL="457200" lvl="1" indent="0">
              <a:buNone/>
            </a:pPr>
            <a:endParaRPr lang="en-US" sz="2000" dirty="0"/>
          </a:p>
          <a:p>
            <a:pPr marL="457200" lvl="1" indent="0">
              <a:buNone/>
            </a:pPr>
            <a:r>
              <a:rPr lang="en-US" sz="2000" b="1" dirty="0"/>
              <a:t>Revised: </a:t>
            </a:r>
            <a:r>
              <a:rPr lang="en-US" sz="2000" dirty="0">
                <a:solidFill>
                  <a:srgbClr val="FF0000"/>
                </a:solidFill>
              </a:rPr>
              <a:t>DNA</a:t>
            </a:r>
            <a:r>
              <a:rPr lang="en-US" sz="2000" dirty="0"/>
              <a:t> </a:t>
            </a:r>
            <a:r>
              <a:rPr lang="en-US" sz="2000" dirty="0">
                <a:solidFill>
                  <a:srgbClr val="00B0F0"/>
                </a:solidFill>
              </a:rPr>
              <a:t>causes</a:t>
            </a:r>
            <a:r>
              <a:rPr lang="en-US" sz="2000" dirty="0"/>
              <a:t> problems for next-gen sequencers when it is in repeat regions or has long stretches of the same base or small microsatellites.</a:t>
            </a:r>
            <a:endParaRPr lang="en-US" sz="2000" u="sng" dirty="0">
              <a:solidFill>
                <a:srgbClr val="FFFFFF"/>
              </a:solidFill>
            </a:endParaRPr>
          </a:p>
          <a:p>
            <a:pPr marL="457200" lvl="1" indent="0">
              <a:buNone/>
            </a:pPr>
            <a:endParaRPr lang="en-US" sz="2000" b="1" dirty="0"/>
          </a:p>
          <a:p>
            <a:pPr marL="0" indent="0">
              <a:buNone/>
            </a:pPr>
            <a:endParaRPr lang="en-US" sz="2400" dirty="0"/>
          </a:p>
        </p:txBody>
      </p:sp>
    </p:spTree>
    <p:extLst>
      <p:ext uri="{BB962C8B-B14F-4D97-AF65-F5344CB8AC3E}">
        <p14:creationId xmlns:p14="http://schemas.microsoft.com/office/powerpoint/2010/main" val="70243280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1EE8B3-A5CD-4DF9-945C-180DEB4685AA}"/>
              </a:ext>
            </a:extLst>
          </p:cNvPr>
          <p:cNvSpPr>
            <a:spLocks noGrp="1"/>
          </p:cNvSpPr>
          <p:nvPr>
            <p:ph type="title"/>
          </p:nvPr>
        </p:nvSpPr>
        <p:spPr>
          <a:xfrm>
            <a:off x="1451579" y="804519"/>
            <a:ext cx="10007782" cy="1049235"/>
          </a:xfrm>
        </p:spPr>
        <p:txBody>
          <a:bodyPr/>
          <a:lstStyle/>
          <a:p>
            <a:r>
              <a:rPr lang="en-US" dirty="0"/>
              <a:t>Tip #4: Put actions in verb form</a:t>
            </a:r>
          </a:p>
        </p:txBody>
      </p:sp>
      <p:sp>
        <p:nvSpPr>
          <p:cNvPr id="3" name="Content Placeholder 2">
            <a:extLst>
              <a:ext uri="{FF2B5EF4-FFF2-40B4-BE49-F238E27FC236}">
                <a16:creationId xmlns:a16="http://schemas.microsoft.com/office/drawing/2014/main" id="{991AA891-2EBD-4ABF-8451-4BC16E7DF52E}"/>
              </a:ext>
            </a:extLst>
          </p:cNvPr>
          <p:cNvSpPr>
            <a:spLocks noGrp="1"/>
          </p:cNvSpPr>
          <p:nvPr>
            <p:ph idx="1"/>
          </p:nvPr>
        </p:nvSpPr>
        <p:spPr>
          <a:xfrm>
            <a:off x="1451579" y="1853754"/>
            <a:ext cx="10595012" cy="4270209"/>
          </a:xfrm>
        </p:spPr>
        <p:txBody>
          <a:bodyPr>
            <a:normAutofit fontScale="25000" lnSpcReduction="20000"/>
          </a:bodyPr>
          <a:lstStyle/>
          <a:p>
            <a:r>
              <a:rPr lang="en-US" sz="8000" b="1" dirty="0"/>
              <a:t>In other words, avoid too many nominalizations </a:t>
            </a:r>
            <a:r>
              <a:rPr lang="en-US" sz="8000" dirty="0"/>
              <a:t>or “</a:t>
            </a:r>
            <a:r>
              <a:rPr lang="en-US" sz="8000" dirty="0" err="1"/>
              <a:t>nounified</a:t>
            </a:r>
            <a:r>
              <a:rPr lang="en-US" sz="8000" dirty="0"/>
              <a:t>” words:</a:t>
            </a:r>
          </a:p>
          <a:p>
            <a:pPr lvl="3"/>
            <a:r>
              <a:rPr lang="en-US" sz="8000" dirty="0"/>
              <a:t>The word “nominalization” is a nominalization of the verb “to nominalize.”</a:t>
            </a:r>
          </a:p>
          <a:p>
            <a:pPr lvl="3"/>
            <a:r>
              <a:rPr lang="en-US" sz="8000" dirty="0"/>
              <a:t>Implacable (adjective) </a:t>
            </a:r>
            <a:r>
              <a:rPr lang="en-US" sz="8000" dirty="0">
                <a:sym typeface="Wingdings" panose="05000000000000000000" pitchFamily="2" charset="2"/>
              </a:rPr>
              <a:t> implacability (noun)</a:t>
            </a:r>
          </a:p>
          <a:p>
            <a:pPr lvl="3"/>
            <a:r>
              <a:rPr lang="en-US" sz="8000" dirty="0">
                <a:sym typeface="Wingdings" panose="05000000000000000000" pitchFamily="2" charset="2"/>
              </a:rPr>
              <a:t>Calibrate (verb)  calibration (noun)</a:t>
            </a:r>
          </a:p>
          <a:p>
            <a:pPr lvl="3"/>
            <a:r>
              <a:rPr lang="en-US" sz="8000" dirty="0">
                <a:sym typeface="Wingdings" panose="05000000000000000000" pitchFamily="2" charset="2"/>
              </a:rPr>
              <a:t>Crony (noun)  cronyism (a more abstract noun)</a:t>
            </a:r>
          </a:p>
          <a:p>
            <a:pPr lvl="3"/>
            <a:endParaRPr lang="en-US" sz="8000" dirty="0">
              <a:sym typeface="Wingdings" panose="05000000000000000000" pitchFamily="2" charset="2"/>
            </a:endParaRPr>
          </a:p>
          <a:p>
            <a:r>
              <a:rPr lang="en-US" sz="8000" b="1" dirty="0"/>
              <a:t>Some nominalizations are helpful. But using too many reduces clarity:</a:t>
            </a:r>
          </a:p>
          <a:p>
            <a:pPr marL="274320" lvl="1" indent="0">
              <a:buNone/>
            </a:pPr>
            <a:r>
              <a:rPr lang="en-US" sz="8000" dirty="0"/>
              <a:t>-Writers who overload their sentences with nominalizations tend to sound pompous and abstract. </a:t>
            </a:r>
          </a:p>
          <a:p>
            <a:pPr marL="274320" lvl="1" indent="0">
              <a:buNone/>
            </a:pPr>
            <a:endParaRPr lang="en-US" sz="8000" dirty="0"/>
          </a:p>
          <a:p>
            <a:pPr marL="274320" lvl="1" indent="0">
              <a:buNone/>
            </a:pPr>
            <a:r>
              <a:rPr lang="en-US" sz="8000" dirty="0"/>
              <a:t>-The proliferation of nominalizations in a discursive formation may be an indication of a tendency toward pomposity and abstraction</a:t>
            </a:r>
          </a:p>
          <a:p>
            <a:endParaRPr lang="en-US" sz="2800" dirty="0"/>
          </a:p>
          <a:p>
            <a:endParaRPr lang="en-US" sz="2000" b="1" dirty="0"/>
          </a:p>
        </p:txBody>
      </p:sp>
    </p:spTree>
    <p:extLst>
      <p:ext uri="{BB962C8B-B14F-4D97-AF65-F5344CB8AC3E}">
        <p14:creationId xmlns:p14="http://schemas.microsoft.com/office/powerpoint/2010/main" val="170226371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1EE8B3-A5CD-4DF9-945C-180DEB4685AA}"/>
              </a:ext>
            </a:extLst>
          </p:cNvPr>
          <p:cNvSpPr>
            <a:spLocks noGrp="1"/>
          </p:cNvSpPr>
          <p:nvPr>
            <p:ph type="title"/>
          </p:nvPr>
        </p:nvSpPr>
        <p:spPr>
          <a:xfrm>
            <a:off x="1451579" y="804519"/>
            <a:ext cx="10007782" cy="1049235"/>
          </a:xfrm>
        </p:spPr>
        <p:txBody>
          <a:bodyPr/>
          <a:lstStyle/>
          <a:p>
            <a:r>
              <a:rPr lang="en-US" dirty="0"/>
              <a:t>Tip #4: Put actions in verb form </a:t>
            </a:r>
            <a:r>
              <a:rPr lang="en-US" sz="2000" dirty="0"/>
              <a:t>(continued)</a:t>
            </a:r>
            <a:endParaRPr lang="en-US" dirty="0"/>
          </a:p>
        </p:txBody>
      </p:sp>
      <p:sp>
        <p:nvSpPr>
          <p:cNvPr id="3" name="Content Placeholder 2">
            <a:extLst>
              <a:ext uri="{FF2B5EF4-FFF2-40B4-BE49-F238E27FC236}">
                <a16:creationId xmlns:a16="http://schemas.microsoft.com/office/drawing/2014/main" id="{991AA891-2EBD-4ABF-8451-4BC16E7DF52E}"/>
              </a:ext>
            </a:extLst>
          </p:cNvPr>
          <p:cNvSpPr>
            <a:spLocks noGrp="1"/>
          </p:cNvSpPr>
          <p:nvPr>
            <p:ph idx="1"/>
          </p:nvPr>
        </p:nvSpPr>
        <p:spPr>
          <a:xfrm>
            <a:off x="1451579" y="1783272"/>
            <a:ext cx="10595012" cy="4270209"/>
          </a:xfrm>
        </p:spPr>
        <p:txBody>
          <a:bodyPr>
            <a:normAutofit/>
          </a:bodyPr>
          <a:lstStyle/>
          <a:p>
            <a:pPr marL="0" indent="0">
              <a:spcBef>
                <a:spcPts val="0"/>
              </a:spcBef>
              <a:spcAft>
                <a:spcPts val="600"/>
              </a:spcAft>
              <a:buNone/>
            </a:pPr>
            <a:r>
              <a:rPr lang="en-US" b="1" dirty="0"/>
              <a:t>Some misuses of nominalizations – and how to fix them.</a:t>
            </a:r>
          </a:p>
          <a:p>
            <a:pPr lvl="1">
              <a:spcBef>
                <a:spcPts val="0"/>
              </a:spcBef>
              <a:spcAft>
                <a:spcPts val="600"/>
              </a:spcAft>
            </a:pPr>
            <a:r>
              <a:rPr lang="en-US" sz="2200" dirty="0"/>
              <a:t>We performed an </a:t>
            </a:r>
            <a:r>
              <a:rPr lang="en-US" sz="2200" dirty="0">
                <a:solidFill>
                  <a:srgbClr val="FF0000"/>
                </a:solidFill>
              </a:rPr>
              <a:t>analysis</a:t>
            </a:r>
            <a:r>
              <a:rPr lang="en-US" sz="2200" dirty="0"/>
              <a:t>…</a:t>
            </a:r>
          </a:p>
          <a:p>
            <a:pPr marL="457200" lvl="1" indent="0">
              <a:spcBef>
                <a:spcPts val="0"/>
              </a:spcBef>
              <a:spcAft>
                <a:spcPts val="600"/>
              </a:spcAft>
              <a:buNone/>
            </a:pPr>
            <a:r>
              <a:rPr lang="en-US" sz="2200" dirty="0">
                <a:sym typeface="Wingdings" panose="05000000000000000000" pitchFamily="2" charset="2"/>
              </a:rPr>
              <a:t>	 </a:t>
            </a:r>
            <a:r>
              <a:rPr lang="en-US" sz="2200" dirty="0"/>
              <a:t>We </a:t>
            </a:r>
            <a:r>
              <a:rPr lang="en-US" sz="2200" dirty="0">
                <a:solidFill>
                  <a:srgbClr val="00B0F0"/>
                </a:solidFill>
              </a:rPr>
              <a:t>analyzed</a:t>
            </a:r>
            <a:r>
              <a:rPr lang="en-US" sz="2200" dirty="0"/>
              <a:t>…</a:t>
            </a:r>
          </a:p>
          <a:p>
            <a:pPr marL="914400" lvl="2" indent="0">
              <a:spcBef>
                <a:spcPts val="0"/>
              </a:spcBef>
              <a:spcAft>
                <a:spcPts val="600"/>
              </a:spcAft>
              <a:buNone/>
            </a:pPr>
            <a:endParaRPr lang="en-US" sz="2200" dirty="0"/>
          </a:p>
          <a:p>
            <a:pPr lvl="1">
              <a:spcBef>
                <a:spcPts val="0"/>
              </a:spcBef>
              <a:spcAft>
                <a:spcPts val="600"/>
              </a:spcAft>
            </a:pPr>
            <a:r>
              <a:rPr lang="en-US" sz="2200" dirty="0"/>
              <a:t>The </a:t>
            </a:r>
            <a:r>
              <a:rPr lang="en-US" sz="2200" dirty="0">
                <a:solidFill>
                  <a:srgbClr val="FF0000"/>
                </a:solidFill>
              </a:rPr>
              <a:t>quantification</a:t>
            </a:r>
            <a:r>
              <a:rPr lang="en-US" sz="2200" dirty="0"/>
              <a:t> of the atoms was done.</a:t>
            </a:r>
          </a:p>
          <a:p>
            <a:pPr marL="457200" lvl="1" indent="0">
              <a:spcBef>
                <a:spcPts val="0"/>
              </a:spcBef>
              <a:spcAft>
                <a:spcPts val="600"/>
              </a:spcAft>
              <a:buNone/>
            </a:pPr>
            <a:r>
              <a:rPr lang="en-US" sz="2200" dirty="0">
                <a:sym typeface="Wingdings" panose="05000000000000000000" pitchFamily="2" charset="2"/>
              </a:rPr>
              <a:t>	</a:t>
            </a:r>
            <a:r>
              <a:rPr lang="en-US" sz="2200" dirty="0"/>
              <a:t>The atoms were </a:t>
            </a:r>
            <a:r>
              <a:rPr lang="en-US" sz="2200" dirty="0">
                <a:solidFill>
                  <a:srgbClr val="00B0F0"/>
                </a:solidFill>
              </a:rPr>
              <a:t>quantified</a:t>
            </a:r>
            <a:r>
              <a:rPr lang="en-US" sz="2200" dirty="0"/>
              <a:t>.</a:t>
            </a:r>
          </a:p>
          <a:p>
            <a:pPr marL="457200" lvl="1" indent="0">
              <a:spcBef>
                <a:spcPts val="0"/>
              </a:spcBef>
              <a:spcAft>
                <a:spcPts val="600"/>
              </a:spcAft>
              <a:buNone/>
            </a:pPr>
            <a:endParaRPr lang="en-US" sz="2200" dirty="0"/>
          </a:p>
          <a:p>
            <a:pPr lvl="1">
              <a:spcBef>
                <a:spcPts val="0"/>
              </a:spcBef>
              <a:spcAft>
                <a:spcPts val="600"/>
              </a:spcAft>
            </a:pPr>
            <a:r>
              <a:rPr lang="en-US" sz="2200" dirty="0"/>
              <a:t>The MS managed the </a:t>
            </a:r>
            <a:r>
              <a:rPr lang="en-US" sz="2200" dirty="0">
                <a:solidFill>
                  <a:srgbClr val="FF0000"/>
                </a:solidFill>
              </a:rPr>
              <a:t>measurement</a:t>
            </a:r>
            <a:r>
              <a:rPr lang="en-US" sz="2200" dirty="0"/>
              <a:t> and </a:t>
            </a:r>
            <a:r>
              <a:rPr lang="en-US" sz="2200" dirty="0">
                <a:solidFill>
                  <a:srgbClr val="FF0000"/>
                </a:solidFill>
              </a:rPr>
              <a:t>identification</a:t>
            </a:r>
            <a:r>
              <a:rPr lang="en-US" sz="2200" dirty="0"/>
              <a:t> of the proteins.</a:t>
            </a:r>
          </a:p>
          <a:p>
            <a:pPr marL="457200" lvl="1" indent="0">
              <a:spcBef>
                <a:spcPts val="0"/>
              </a:spcBef>
              <a:spcAft>
                <a:spcPts val="600"/>
              </a:spcAft>
              <a:buNone/>
            </a:pPr>
            <a:r>
              <a:rPr lang="en-US" sz="2200" dirty="0">
                <a:sym typeface="Wingdings" panose="05000000000000000000" pitchFamily="2" charset="2"/>
              </a:rPr>
              <a:t>	</a:t>
            </a:r>
            <a:r>
              <a:rPr lang="en-US" sz="2200" dirty="0"/>
              <a:t>The MS </a:t>
            </a:r>
            <a:r>
              <a:rPr lang="en-US" sz="2200" dirty="0">
                <a:solidFill>
                  <a:srgbClr val="00B0F0"/>
                </a:solidFill>
              </a:rPr>
              <a:t>measured</a:t>
            </a:r>
            <a:r>
              <a:rPr lang="en-US" sz="2200" dirty="0"/>
              <a:t> and </a:t>
            </a:r>
            <a:r>
              <a:rPr lang="en-US" sz="2200" dirty="0">
                <a:solidFill>
                  <a:srgbClr val="00B0F0"/>
                </a:solidFill>
              </a:rPr>
              <a:t>identified</a:t>
            </a:r>
            <a:r>
              <a:rPr lang="en-US" sz="2200" dirty="0"/>
              <a:t> the proteins.</a:t>
            </a:r>
            <a:endParaRPr lang="en-US" sz="2200" b="1" dirty="0"/>
          </a:p>
        </p:txBody>
      </p:sp>
    </p:spTree>
    <p:extLst>
      <p:ext uri="{BB962C8B-B14F-4D97-AF65-F5344CB8AC3E}">
        <p14:creationId xmlns:p14="http://schemas.microsoft.com/office/powerpoint/2010/main" val="222751559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1EE8B3-A5CD-4DF9-945C-180DEB4685AA}"/>
              </a:ext>
            </a:extLst>
          </p:cNvPr>
          <p:cNvSpPr>
            <a:spLocks noGrp="1"/>
          </p:cNvSpPr>
          <p:nvPr>
            <p:ph type="title"/>
          </p:nvPr>
        </p:nvSpPr>
        <p:spPr>
          <a:xfrm>
            <a:off x="1451579" y="804519"/>
            <a:ext cx="10007782" cy="1049235"/>
          </a:xfrm>
        </p:spPr>
        <p:txBody>
          <a:bodyPr/>
          <a:lstStyle/>
          <a:p>
            <a:r>
              <a:rPr lang="en-US" dirty="0"/>
              <a:t>Tip #4: Practice</a:t>
            </a:r>
          </a:p>
        </p:txBody>
      </p:sp>
      <p:sp>
        <p:nvSpPr>
          <p:cNvPr id="3" name="Content Placeholder 2">
            <a:extLst>
              <a:ext uri="{FF2B5EF4-FFF2-40B4-BE49-F238E27FC236}">
                <a16:creationId xmlns:a16="http://schemas.microsoft.com/office/drawing/2014/main" id="{991AA891-2EBD-4ABF-8451-4BC16E7DF52E}"/>
              </a:ext>
            </a:extLst>
          </p:cNvPr>
          <p:cNvSpPr>
            <a:spLocks noGrp="1"/>
          </p:cNvSpPr>
          <p:nvPr>
            <p:ph idx="1"/>
          </p:nvPr>
        </p:nvSpPr>
        <p:spPr>
          <a:xfrm>
            <a:off x="1451579" y="1783272"/>
            <a:ext cx="10595012" cy="4270209"/>
          </a:xfrm>
        </p:spPr>
        <p:txBody>
          <a:bodyPr>
            <a:normAutofit/>
          </a:bodyPr>
          <a:lstStyle/>
          <a:p>
            <a:pPr marL="0" indent="0">
              <a:spcBef>
                <a:spcPts val="0"/>
              </a:spcBef>
              <a:spcAft>
                <a:spcPts val="600"/>
              </a:spcAft>
              <a:buNone/>
            </a:pPr>
            <a:r>
              <a:rPr lang="en-US" b="1" dirty="0"/>
              <a:t>How can we revise this sentence by putting actions in verb form </a:t>
            </a:r>
            <a:r>
              <a:rPr lang="en-US" dirty="0"/>
              <a:t>(i.e., removing unnecessary nominalizations)</a:t>
            </a:r>
            <a:r>
              <a:rPr lang="en-US" b="1" dirty="0"/>
              <a:t>? </a:t>
            </a:r>
            <a:r>
              <a:rPr lang="en-US" dirty="0"/>
              <a:t>(hint: it’s OK to also move the subject)</a:t>
            </a:r>
          </a:p>
          <a:p>
            <a:pPr marL="0" indent="0">
              <a:spcBef>
                <a:spcPts val="0"/>
              </a:spcBef>
              <a:spcAft>
                <a:spcPts val="600"/>
              </a:spcAft>
              <a:buNone/>
            </a:pPr>
            <a:endParaRPr lang="en-US" sz="2200" dirty="0"/>
          </a:p>
          <a:p>
            <a:pPr lvl="1">
              <a:spcBef>
                <a:spcPts val="0"/>
              </a:spcBef>
              <a:spcAft>
                <a:spcPts val="600"/>
              </a:spcAft>
            </a:pPr>
            <a:r>
              <a:rPr lang="en-US" sz="2200" dirty="0"/>
              <a:t>Detailed analyses of the evolutionary features of different types of regulatory elements are an important area for future research.</a:t>
            </a:r>
          </a:p>
          <a:p>
            <a:pPr marL="0" indent="0">
              <a:spcBef>
                <a:spcPts val="0"/>
              </a:spcBef>
              <a:spcAft>
                <a:spcPts val="600"/>
              </a:spcAft>
              <a:buNone/>
            </a:pPr>
            <a:endParaRPr lang="en-US" sz="2200" dirty="0"/>
          </a:p>
        </p:txBody>
      </p:sp>
    </p:spTree>
    <p:extLst>
      <p:ext uri="{BB962C8B-B14F-4D97-AF65-F5344CB8AC3E}">
        <p14:creationId xmlns:p14="http://schemas.microsoft.com/office/powerpoint/2010/main" val="302366862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1EE8B3-A5CD-4DF9-945C-180DEB4685AA}"/>
              </a:ext>
            </a:extLst>
          </p:cNvPr>
          <p:cNvSpPr>
            <a:spLocks noGrp="1"/>
          </p:cNvSpPr>
          <p:nvPr>
            <p:ph type="title"/>
          </p:nvPr>
        </p:nvSpPr>
        <p:spPr>
          <a:xfrm>
            <a:off x="1451579" y="804519"/>
            <a:ext cx="10007782" cy="1049235"/>
          </a:xfrm>
        </p:spPr>
        <p:txBody>
          <a:bodyPr/>
          <a:lstStyle/>
          <a:p>
            <a:r>
              <a:rPr lang="en-US" dirty="0"/>
              <a:t>Tip #4: Possible Answer</a:t>
            </a:r>
          </a:p>
        </p:txBody>
      </p:sp>
      <p:sp>
        <p:nvSpPr>
          <p:cNvPr id="3" name="Content Placeholder 2">
            <a:extLst>
              <a:ext uri="{FF2B5EF4-FFF2-40B4-BE49-F238E27FC236}">
                <a16:creationId xmlns:a16="http://schemas.microsoft.com/office/drawing/2014/main" id="{991AA891-2EBD-4ABF-8451-4BC16E7DF52E}"/>
              </a:ext>
            </a:extLst>
          </p:cNvPr>
          <p:cNvSpPr>
            <a:spLocks noGrp="1"/>
          </p:cNvSpPr>
          <p:nvPr>
            <p:ph idx="1"/>
          </p:nvPr>
        </p:nvSpPr>
        <p:spPr>
          <a:xfrm>
            <a:off x="1451579" y="1925885"/>
            <a:ext cx="10595012" cy="4270209"/>
          </a:xfrm>
        </p:spPr>
        <p:txBody>
          <a:bodyPr>
            <a:normAutofit/>
          </a:bodyPr>
          <a:lstStyle/>
          <a:p>
            <a:pPr marL="457200" lvl="1" indent="0">
              <a:spcBef>
                <a:spcPts val="0"/>
              </a:spcBef>
              <a:spcAft>
                <a:spcPts val="600"/>
              </a:spcAft>
              <a:buNone/>
            </a:pPr>
            <a:r>
              <a:rPr lang="en-US" sz="2200" b="1" dirty="0"/>
              <a:t>Original: </a:t>
            </a:r>
            <a:r>
              <a:rPr lang="en-US" sz="2200" dirty="0"/>
              <a:t>Detailed analyses of the evolutionary features of different types of regulatory elements are an important area for future research.</a:t>
            </a:r>
          </a:p>
          <a:p>
            <a:pPr marL="457200" lvl="1" indent="0">
              <a:spcBef>
                <a:spcPts val="0"/>
              </a:spcBef>
              <a:spcAft>
                <a:spcPts val="600"/>
              </a:spcAft>
              <a:buNone/>
            </a:pPr>
            <a:endParaRPr lang="en-US" sz="2200" dirty="0"/>
          </a:p>
          <a:p>
            <a:pPr marL="457200" lvl="1" indent="0">
              <a:spcBef>
                <a:spcPts val="0"/>
              </a:spcBef>
              <a:spcAft>
                <a:spcPts val="600"/>
              </a:spcAft>
              <a:buNone/>
            </a:pPr>
            <a:r>
              <a:rPr lang="en-US" sz="2200" b="1" dirty="0"/>
              <a:t>Revised: </a:t>
            </a:r>
            <a:r>
              <a:rPr lang="en-US" sz="2200" dirty="0"/>
              <a:t>Future research should analyze the evolutionary features of different types of regulatory elements.</a:t>
            </a:r>
          </a:p>
          <a:p>
            <a:pPr marL="457200" lvl="1" indent="0">
              <a:spcBef>
                <a:spcPts val="0"/>
              </a:spcBef>
              <a:spcAft>
                <a:spcPts val="600"/>
              </a:spcAft>
              <a:buNone/>
            </a:pPr>
            <a:endParaRPr lang="en-US" sz="2200" dirty="0"/>
          </a:p>
          <a:p>
            <a:pPr marL="457200" lvl="1" indent="0">
              <a:spcBef>
                <a:spcPts val="0"/>
              </a:spcBef>
              <a:spcAft>
                <a:spcPts val="600"/>
              </a:spcAft>
              <a:buNone/>
            </a:pPr>
            <a:r>
              <a:rPr lang="en-US" sz="2200" dirty="0"/>
              <a:t>Notice that the revised version also brings the subject and verb closer together. The revised sentence is also shorter (which, all things being equal, is a plus!). </a:t>
            </a:r>
          </a:p>
          <a:p>
            <a:pPr marL="457200" lvl="1" indent="0">
              <a:spcBef>
                <a:spcPts val="0"/>
              </a:spcBef>
              <a:spcAft>
                <a:spcPts val="600"/>
              </a:spcAft>
              <a:buNone/>
            </a:pPr>
            <a:endParaRPr lang="en-US" sz="2200" dirty="0"/>
          </a:p>
          <a:p>
            <a:pPr marL="0" indent="0">
              <a:spcBef>
                <a:spcPts val="0"/>
              </a:spcBef>
              <a:spcAft>
                <a:spcPts val="600"/>
              </a:spcAft>
              <a:buNone/>
            </a:pPr>
            <a:endParaRPr lang="en-US" sz="2200" dirty="0"/>
          </a:p>
        </p:txBody>
      </p:sp>
    </p:spTree>
    <p:extLst>
      <p:ext uri="{BB962C8B-B14F-4D97-AF65-F5344CB8AC3E}">
        <p14:creationId xmlns:p14="http://schemas.microsoft.com/office/powerpoint/2010/main" val="45447330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1EE8B3-A5CD-4DF9-945C-180DEB4685AA}"/>
              </a:ext>
            </a:extLst>
          </p:cNvPr>
          <p:cNvSpPr>
            <a:spLocks noGrp="1"/>
          </p:cNvSpPr>
          <p:nvPr>
            <p:ph type="title"/>
          </p:nvPr>
        </p:nvSpPr>
        <p:spPr>
          <a:xfrm>
            <a:off x="1451579" y="804519"/>
            <a:ext cx="10007782" cy="1049235"/>
          </a:xfrm>
        </p:spPr>
        <p:txBody>
          <a:bodyPr/>
          <a:lstStyle/>
          <a:p>
            <a:r>
              <a:rPr lang="en-US" dirty="0"/>
              <a:t>Tip #5: omit unnecessary words</a:t>
            </a:r>
          </a:p>
        </p:txBody>
      </p:sp>
      <p:sp>
        <p:nvSpPr>
          <p:cNvPr id="3" name="Content Placeholder 2">
            <a:extLst>
              <a:ext uri="{FF2B5EF4-FFF2-40B4-BE49-F238E27FC236}">
                <a16:creationId xmlns:a16="http://schemas.microsoft.com/office/drawing/2014/main" id="{991AA891-2EBD-4ABF-8451-4BC16E7DF52E}"/>
              </a:ext>
            </a:extLst>
          </p:cNvPr>
          <p:cNvSpPr>
            <a:spLocks noGrp="1"/>
          </p:cNvSpPr>
          <p:nvPr>
            <p:ph idx="1"/>
          </p:nvPr>
        </p:nvSpPr>
        <p:spPr>
          <a:xfrm>
            <a:off x="1451579" y="1783272"/>
            <a:ext cx="10595012" cy="4270209"/>
          </a:xfrm>
        </p:spPr>
        <p:txBody>
          <a:bodyPr>
            <a:normAutofit/>
          </a:bodyPr>
          <a:lstStyle/>
          <a:p>
            <a:r>
              <a:rPr lang="en-US" b="1" dirty="0"/>
              <a:t>In academic writing, shorter is usually better.</a:t>
            </a:r>
            <a:r>
              <a:rPr lang="en-US" dirty="0"/>
              <a:t> As Stephen King likes to say, you can omit almost all adjectives (e.g., “a </a:t>
            </a:r>
            <a:r>
              <a:rPr lang="en-US" dirty="0">
                <a:highlight>
                  <a:srgbClr val="00FFFF"/>
                </a:highlight>
              </a:rPr>
              <a:t>very big </a:t>
            </a:r>
            <a:r>
              <a:rPr lang="en-US" dirty="0"/>
              <a:t>car”) and adverbs (e.g., “he ran </a:t>
            </a:r>
            <a:r>
              <a:rPr lang="en-US" dirty="0">
                <a:highlight>
                  <a:srgbClr val="00FFFF"/>
                </a:highlight>
              </a:rPr>
              <a:t>quickly</a:t>
            </a:r>
            <a:r>
              <a:rPr lang="en-US" dirty="0"/>
              <a:t>”).</a:t>
            </a:r>
          </a:p>
          <a:p>
            <a:r>
              <a:rPr lang="en-US" dirty="0"/>
              <a:t>As I like to say, the more words you have, the more opportunities you have to confuse the reader. </a:t>
            </a:r>
          </a:p>
          <a:p>
            <a:r>
              <a:rPr lang="en-US" dirty="0"/>
              <a:t>Some examples:</a:t>
            </a:r>
          </a:p>
          <a:p>
            <a:pPr lvl="1"/>
            <a:r>
              <a:rPr lang="en-US" dirty="0"/>
              <a:t>It is absolutely vital that…</a:t>
            </a:r>
          </a:p>
          <a:p>
            <a:pPr marL="914400" lvl="2" indent="0">
              <a:buNone/>
            </a:pPr>
            <a:r>
              <a:rPr lang="en-US" sz="1800" dirty="0">
                <a:sym typeface="Wingdings" panose="05000000000000000000" pitchFamily="2" charset="2"/>
              </a:rPr>
              <a:t> </a:t>
            </a:r>
            <a:r>
              <a:rPr lang="en-US" sz="1800" dirty="0"/>
              <a:t>We must…</a:t>
            </a:r>
          </a:p>
          <a:p>
            <a:pPr lvl="1"/>
            <a:r>
              <a:rPr lang="en-US" dirty="0"/>
              <a:t>At the same time…</a:t>
            </a:r>
          </a:p>
          <a:p>
            <a:pPr marL="914400" lvl="2" indent="0">
              <a:buNone/>
            </a:pPr>
            <a:r>
              <a:rPr lang="en-US" sz="1800" dirty="0">
                <a:sym typeface="Wingdings" panose="05000000000000000000" pitchFamily="2" charset="2"/>
              </a:rPr>
              <a:t> </a:t>
            </a:r>
            <a:r>
              <a:rPr lang="en-US" sz="1800" dirty="0"/>
              <a:t>Simultaneously/furthermore…</a:t>
            </a:r>
          </a:p>
          <a:p>
            <a:pPr lvl="1"/>
            <a:r>
              <a:rPr lang="en-US" dirty="0"/>
              <a:t>There were five mice receiving antibiotics…</a:t>
            </a:r>
          </a:p>
          <a:p>
            <a:pPr marL="914400" lvl="2" indent="0">
              <a:buNone/>
            </a:pPr>
            <a:r>
              <a:rPr lang="en-US" sz="1800" dirty="0">
                <a:sym typeface="Wingdings" panose="05000000000000000000" pitchFamily="2" charset="2"/>
              </a:rPr>
              <a:t> </a:t>
            </a:r>
            <a:r>
              <a:rPr lang="en-US" sz="1800" dirty="0"/>
              <a:t>Five mice received antibiotics.</a:t>
            </a:r>
          </a:p>
          <a:p>
            <a:pPr marL="0" indent="0">
              <a:spcBef>
                <a:spcPts val="0"/>
              </a:spcBef>
              <a:spcAft>
                <a:spcPts val="600"/>
              </a:spcAft>
              <a:buNone/>
            </a:pPr>
            <a:endParaRPr lang="en-US" sz="2200" dirty="0"/>
          </a:p>
        </p:txBody>
      </p:sp>
      <p:sp>
        <p:nvSpPr>
          <p:cNvPr id="4" name="TextBox 3">
            <a:extLst>
              <a:ext uri="{FF2B5EF4-FFF2-40B4-BE49-F238E27FC236}">
                <a16:creationId xmlns:a16="http://schemas.microsoft.com/office/drawing/2014/main" id="{A0656C67-5F16-4A5C-85F3-F4DB4B2FEF97}"/>
              </a:ext>
            </a:extLst>
          </p:cNvPr>
          <p:cNvSpPr txBox="1"/>
          <p:nvPr/>
        </p:nvSpPr>
        <p:spPr>
          <a:xfrm>
            <a:off x="998290" y="6152946"/>
            <a:ext cx="9060110" cy="646331"/>
          </a:xfrm>
          <a:prstGeom prst="rect">
            <a:avLst/>
          </a:prstGeom>
          <a:noFill/>
        </p:spPr>
        <p:txBody>
          <a:bodyPr wrap="square" rtlCol="0">
            <a:spAutoFit/>
          </a:bodyPr>
          <a:lstStyle/>
          <a:p>
            <a:r>
              <a:rPr lang="en-US" dirty="0">
                <a:solidFill>
                  <a:schemeClr val="bg1"/>
                </a:solidFill>
              </a:rPr>
              <a:t>Reminder: Adjectives modify nouns (things): A </a:t>
            </a:r>
            <a:r>
              <a:rPr lang="en-US" u="sng" dirty="0">
                <a:solidFill>
                  <a:schemeClr val="bg1"/>
                </a:solidFill>
              </a:rPr>
              <a:t>big, red, hatchback </a:t>
            </a:r>
            <a:r>
              <a:rPr lang="en-US" dirty="0">
                <a:solidFill>
                  <a:schemeClr val="bg1"/>
                </a:solidFill>
              </a:rPr>
              <a:t>car… </a:t>
            </a:r>
          </a:p>
          <a:p>
            <a:r>
              <a:rPr lang="en-US" dirty="0">
                <a:solidFill>
                  <a:schemeClr val="bg1"/>
                </a:solidFill>
              </a:rPr>
              <a:t>Adverbs modify verbs, adjectives, and other adverbs:  A </a:t>
            </a:r>
            <a:r>
              <a:rPr lang="en-US" u="sng" dirty="0">
                <a:solidFill>
                  <a:schemeClr val="bg1"/>
                </a:solidFill>
              </a:rPr>
              <a:t>very</a:t>
            </a:r>
            <a:r>
              <a:rPr lang="en-US" dirty="0">
                <a:solidFill>
                  <a:schemeClr val="bg1"/>
                </a:solidFill>
              </a:rPr>
              <a:t> big car that runs </a:t>
            </a:r>
            <a:r>
              <a:rPr lang="en-US" u="sng" dirty="0">
                <a:solidFill>
                  <a:schemeClr val="bg1"/>
                </a:solidFill>
              </a:rPr>
              <a:t>smoothly…</a:t>
            </a:r>
            <a:r>
              <a:rPr lang="en-US" dirty="0">
                <a:solidFill>
                  <a:schemeClr val="bg1"/>
                </a:solidFill>
              </a:rPr>
              <a:t> </a:t>
            </a:r>
          </a:p>
        </p:txBody>
      </p:sp>
    </p:spTree>
    <p:extLst>
      <p:ext uri="{BB962C8B-B14F-4D97-AF65-F5344CB8AC3E}">
        <p14:creationId xmlns:p14="http://schemas.microsoft.com/office/powerpoint/2010/main" val="25533012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1EE8B3-A5CD-4DF9-945C-180DEB4685AA}"/>
              </a:ext>
            </a:extLst>
          </p:cNvPr>
          <p:cNvSpPr>
            <a:spLocks noGrp="1"/>
          </p:cNvSpPr>
          <p:nvPr>
            <p:ph type="title"/>
          </p:nvPr>
        </p:nvSpPr>
        <p:spPr>
          <a:xfrm>
            <a:off x="1451579" y="804519"/>
            <a:ext cx="10007782" cy="1049235"/>
          </a:xfrm>
        </p:spPr>
        <p:txBody>
          <a:bodyPr/>
          <a:lstStyle/>
          <a:p>
            <a:r>
              <a:rPr lang="en-US" dirty="0"/>
              <a:t>Tip #5: Practice</a:t>
            </a:r>
          </a:p>
        </p:txBody>
      </p:sp>
      <p:sp>
        <p:nvSpPr>
          <p:cNvPr id="3" name="Content Placeholder 2">
            <a:extLst>
              <a:ext uri="{FF2B5EF4-FFF2-40B4-BE49-F238E27FC236}">
                <a16:creationId xmlns:a16="http://schemas.microsoft.com/office/drawing/2014/main" id="{991AA891-2EBD-4ABF-8451-4BC16E7DF52E}"/>
              </a:ext>
            </a:extLst>
          </p:cNvPr>
          <p:cNvSpPr>
            <a:spLocks noGrp="1"/>
          </p:cNvSpPr>
          <p:nvPr>
            <p:ph idx="1"/>
          </p:nvPr>
        </p:nvSpPr>
        <p:spPr>
          <a:xfrm>
            <a:off x="1451579" y="1783272"/>
            <a:ext cx="10595012" cy="4270209"/>
          </a:xfrm>
        </p:spPr>
        <p:txBody>
          <a:bodyPr>
            <a:normAutofit/>
          </a:bodyPr>
          <a:lstStyle/>
          <a:p>
            <a:pPr marL="0" indent="0">
              <a:spcBef>
                <a:spcPts val="0"/>
              </a:spcBef>
              <a:spcAft>
                <a:spcPts val="600"/>
              </a:spcAft>
              <a:buNone/>
            </a:pPr>
            <a:r>
              <a:rPr lang="en-US" sz="2200" dirty="0"/>
              <a:t>How can we eliminate the unnecessary words in this passage? (while you’re at it, you can fix other problems too). </a:t>
            </a:r>
          </a:p>
          <a:p>
            <a:pPr marL="0" indent="0">
              <a:spcBef>
                <a:spcPts val="0"/>
              </a:spcBef>
              <a:spcAft>
                <a:spcPts val="600"/>
              </a:spcAft>
              <a:buNone/>
            </a:pPr>
            <a:endParaRPr lang="en-US" sz="2200" dirty="0"/>
          </a:p>
          <a:p>
            <a:pPr marL="0" indent="0">
              <a:spcBef>
                <a:spcPts val="0"/>
              </a:spcBef>
              <a:spcAft>
                <a:spcPts val="600"/>
              </a:spcAft>
              <a:buNone/>
            </a:pPr>
            <a:r>
              <a:rPr lang="en-US" sz="2000" dirty="0"/>
              <a:t>Some astonishing questions about the nature of the universe have been raised by scientists studying the nature of black holes in space. The collapse of a dead star into a point perhaps no larger than a marble creates a black hole.</a:t>
            </a:r>
          </a:p>
          <a:p>
            <a:pPr marL="0" indent="0">
              <a:spcBef>
                <a:spcPts val="0"/>
              </a:spcBef>
              <a:spcAft>
                <a:spcPts val="600"/>
              </a:spcAft>
              <a:buNone/>
            </a:pPr>
            <a:endParaRPr lang="en-US" sz="2200" dirty="0"/>
          </a:p>
        </p:txBody>
      </p:sp>
    </p:spTree>
    <p:extLst>
      <p:ext uri="{BB962C8B-B14F-4D97-AF65-F5344CB8AC3E}">
        <p14:creationId xmlns:p14="http://schemas.microsoft.com/office/powerpoint/2010/main" val="322258340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1EE8B3-A5CD-4DF9-945C-180DEB4685AA}"/>
              </a:ext>
            </a:extLst>
          </p:cNvPr>
          <p:cNvSpPr>
            <a:spLocks noGrp="1"/>
          </p:cNvSpPr>
          <p:nvPr>
            <p:ph type="title"/>
          </p:nvPr>
        </p:nvSpPr>
        <p:spPr>
          <a:xfrm>
            <a:off x="1451579" y="804519"/>
            <a:ext cx="10007782" cy="1049235"/>
          </a:xfrm>
        </p:spPr>
        <p:txBody>
          <a:bodyPr/>
          <a:lstStyle/>
          <a:p>
            <a:r>
              <a:rPr lang="en-US" dirty="0"/>
              <a:t>Tip #5: Possible Answer</a:t>
            </a:r>
          </a:p>
        </p:txBody>
      </p:sp>
      <p:sp>
        <p:nvSpPr>
          <p:cNvPr id="3" name="Content Placeholder 2">
            <a:extLst>
              <a:ext uri="{FF2B5EF4-FFF2-40B4-BE49-F238E27FC236}">
                <a16:creationId xmlns:a16="http://schemas.microsoft.com/office/drawing/2014/main" id="{991AA891-2EBD-4ABF-8451-4BC16E7DF52E}"/>
              </a:ext>
            </a:extLst>
          </p:cNvPr>
          <p:cNvSpPr>
            <a:spLocks noGrp="1"/>
          </p:cNvSpPr>
          <p:nvPr>
            <p:ph idx="1"/>
          </p:nvPr>
        </p:nvSpPr>
        <p:spPr>
          <a:xfrm>
            <a:off x="1451579" y="1783272"/>
            <a:ext cx="10595012" cy="4270209"/>
          </a:xfrm>
        </p:spPr>
        <p:txBody>
          <a:bodyPr>
            <a:normAutofit/>
          </a:bodyPr>
          <a:lstStyle/>
          <a:p>
            <a:pPr marL="0" indent="0">
              <a:spcBef>
                <a:spcPts val="0"/>
              </a:spcBef>
              <a:spcAft>
                <a:spcPts val="600"/>
              </a:spcAft>
              <a:buNone/>
            </a:pPr>
            <a:r>
              <a:rPr lang="en-US" b="1" dirty="0"/>
              <a:t>Original: </a:t>
            </a:r>
            <a:r>
              <a:rPr lang="en-US" sz="2000" dirty="0"/>
              <a:t>Some astonishing questions about the nature of the universe have been raised by scientists studying the nature of black holes in space. The collapse of a dead star into a point perhaps no larger than a marble creates a black hole.</a:t>
            </a:r>
          </a:p>
          <a:p>
            <a:pPr marL="0" indent="0">
              <a:spcBef>
                <a:spcPts val="0"/>
              </a:spcBef>
              <a:spcAft>
                <a:spcPts val="600"/>
              </a:spcAft>
              <a:buNone/>
            </a:pPr>
            <a:endParaRPr lang="en-US" dirty="0"/>
          </a:p>
          <a:p>
            <a:pPr marL="0" indent="0">
              <a:spcBef>
                <a:spcPts val="0"/>
              </a:spcBef>
              <a:spcAft>
                <a:spcPts val="600"/>
              </a:spcAft>
              <a:buNone/>
            </a:pPr>
            <a:r>
              <a:rPr lang="en-US" sz="2000" b="1" dirty="0"/>
              <a:t>Revised: </a:t>
            </a:r>
            <a:r>
              <a:rPr lang="en-US" sz="2000" dirty="0"/>
              <a:t>Scientists studying black holes have raised astonishing questions about the universe.  A black hole is created by the collapse of a dead star into a point no larger than a marble.</a:t>
            </a:r>
          </a:p>
          <a:p>
            <a:pPr marL="0" indent="0">
              <a:spcBef>
                <a:spcPts val="0"/>
              </a:spcBef>
              <a:spcAft>
                <a:spcPts val="600"/>
              </a:spcAft>
              <a:buNone/>
            </a:pPr>
            <a:endParaRPr lang="en-US" dirty="0"/>
          </a:p>
          <a:p>
            <a:pPr marL="0" indent="0">
              <a:spcBef>
                <a:spcPts val="0"/>
              </a:spcBef>
              <a:spcAft>
                <a:spcPts val="600"/>
              </a:spcAft>
              <a:buNone/>
            </a:pPr>
            <a:endParaRPr lang="en-US" sz="2000" dirty="0"/>
          </a:p>
          <a:p>
            <a:pPr marL="0" indent="0">
              <a:spcBef>
                <a:spcPts val="0"/>
              </a:spcBef>
              <a:spcAft>
                <a:spcPts val="600"/>
              </a:spcAft>
              <a:buNone/>
            </a:pPr>
            <a:endParaRPr lang="en-US" sz="2000" b="1" dirty="0"/>
          </a:p>
          <a:p>
            <a:pPr marL="0" indent="0">
              <a:spcBef>
                <a:spcPts val="0"/>
              </a:spcBef>
              <a:spcAft>
                <a:spcPts val="600"/>
              </a:spcAft>
              <a:buNone/>
            </a:pPr>
            <a:endParaRPr lang="en-US" sz="2200" dirty="0"/>
          </a:p>
        </p:txBody>
      </p:sp>
    </p:spTree>
    <p:extLst>
      <p:ext uri="{BB962C8B-B14F-4D97-AF65-F5344CB8AC3E}">
        <p14:creationId xmlns:p14="http://schemas.microsoft.com/office/powerpoint/2010/main" val="108485409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1EE8B3-A5CD-4DF9-945C-180DEB4685AA}"/>
              </a:ext>
            </a:extLst>
          </p:cNvPr>
          <p:cNvSpPr>
            <a:spLocks noGrp="1"/>
          </p:cNvSpPr>
          <p:nvPr>
            <p:ph type="title"/>
          </p:nvPr>
        </p:nvSpPr>
        <p:spPr>
          <a:xfrm>
            <a:off x="1451579" y="804519"/>
            <a:ext cx="10007782" cy="1049235"/>
          </a:xfrm>
        </p:spPr>
        <p:txBody>
          <a:bodyPr/>
          <a:lstStyle/>
          <a:p>
            <a:r>
              <a:rPr lang="en-US" dirty="0"/>
              <a:t>Tip #6: Move from old info to new info</a:t>
            </a:r>
          </a:p>
        </p:txBody>
      </p:sp>
      <p:sp>
        <p:nvSpPr>
          <p:cNvPr id="3" name="Content Placeholder 2">
            <a:extLst>
              <a:ext uri="{FF2B5EF4-FFF2-40B4-BE49-F238E27FC236}">
                <a16:creationId xmlns:a16="http://schemas.microsoft.com/office/drawing/2014/main" id="{991AA891-2EBD-4ABF-8451-4BC16E7DF52E}"/>
              </a:ext>
            </a:extLst>
          </p:cNvPr>
          <p:cNvSpPr>
            <a:spLocks noGrp="1"/>
          </p:cNvSpPr>
          <p:nvPr>
            <p:ph idx="1"/>
          </p:nvPr>
        </p:nvSpPr>
        <p:spPr>
          <a:xfrm>
            <a:off x="1451579" y="1783272"/>
            <a:ext cx="10595012" cy="4270209"/>
          </a:xfrm>
        </p:spPr>
        <p:txBody>
          <a:bodyPr>
            <a:normAutofit/>
          </a:bodyPr>
          <a:lstStyle/>
          <a:p>
            <a:pPr>
              <a:spcBef>
                <a:spcPts val="0"/>
              </a:spcBef>
              <a:spcAft>
                <a:spcPts val="600"/>
              </a:spcAft>
            </a:pPr>
            <a:r>
              <a:rPr lang="en-US" sz="2200" dirty="0"/>
              <a:t>Readers expect sentences to start with familiar (“old”) ideas and end with unfamiliar (“new”) ideas. </a:t>
            </a:r>
          </a:p>
          <a:p>
            <a:pPr>
              <a:spcBef>
                <a:spcPts val="0"/>
              </a:spcBef>
              <a:spcAft>
                <a:spcPts val="600"/>
              </a:spcAft>
            </a:pPr>
            <a:endParaRPr lang="en-US" sz="2200" dirty="0"/>
          </a:p>
          <a:p>
            <a:pPr>
              <a:spcBef>
                <a:spcPts val="0"/>
              </a:spcBef>
              <a:spcAft>
                <a:spcPts val="600"/>
              </a:spcAft>
            </a:pPr>
            <a:r>
              <a:rPr lang="en-US" sz="2200" b="1" dirty="0"/>
              <a:t>Example: </a:t>
            </a:r>
            <a:r>
              <a:rPr lang="en-US" sz="2200" dirty="0"/>
              <a:t>One upon a time there were three little pigs. Scrappy, Sparky, and </a:t>
            </a:r>
            <a:r>
              <a:rPr lang="en-US" sz="2200" dirty="0" err="1"/>
              <a:t>Spanky</a:t>
            </a:r>
            <a:r>
              <a:rPr lang="en-US" sz="2200" dirty="0"/>
              <a:t> were their names. Bricklaying is a difficult job, but Scrappy was very good at it. Poetry is totally different from bricklaying, and poetry was Sparky’s passion.</a:t>
            </a:r>
          </a:p>
          <a:p>
            <a:pPr>
              <a:spcBef>
                <a:spcPts val="0"/>
              </a:spcBef>
              <a:spcAft>
                <a:spcPts val="600"/>
              </a:spcAft>
            </a:pPr>
            <a:endParaRPr lang="en-US" sz="2200" dirty="0"/>
          </a:p>
          <a:p>
            <a:pPr>
              <a:spcBef>
                <a:spcPts val="0"/>
              </a:spcBef>
              <a:spcAft>
                <a:spcPts val="600"/>
              </a:spcAft>
            </a:pPr>
            <a:r>
              <a:rPr lang="en-US" sz="2200" dirty="0"/>
              <a:t>Weird, and a bit confusing, right?</a:t>
            </a:r>
          </a:p>
        </p:txBody>
      </p:sp>
    </p:spTree>
    <p:extLst>
      <p:ext uri="{BB962C8B-B14F-4D97-AF65-F5344CB8AC3E}">
        <p14:creationId xmlns:p14="http://schemas.microsoft.com/office/powerpoint/2010/main" val="369384019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1EE8B3-A5CD-4DF9-945C-180DEB4685AA}"/>
              </a:ext>
            </a:extLst>
          </p:cNvPr>
          <p:cNvSpPr>
            <a:spLocks noGrp="1"/>
          </p:cNvSpPr>
          <p:nvPr>
            <p:ph type="title"/>
          </p:nvPr>
        </p:nvSpPr>
        <p:spPr>
          <a:xfrm>
            <a:off x="1451579" y="804519"/>
            <a:ext cx="10007782" cy="1049235"/>
          </a:xfrm>
        </p:spPr>
        <p:txBody>
          <a:bodyPr/>
          <a:lstStyle/>
          <a:p>
            <a:r>
              <a:rPr lang="en-US" dirty="0"/>
              <a:t>Tip #6: Move from old info to new info</a:t>
            </a:r>
          </a:p>
        </p:txBody>
      </p:sp>
      <p:sp>
        <p:nvSpPr>
          <p:cNvPr id="3" name="Content Placeholder 2">
            <a:extLst>
              <a:ext uri="{FF2B5EF4-FFF2-40B4-BE49-F238E27FC236}">
                <a16:creationId xmlns:a16="http://schemas.microsoft.com/office/drawing/2014/main" id="{991AA891-2EBD-4ABF-8451-4BC16E7DF52E}"/>
              </a:ext>
            </a:extLst>
          </p:cNvPr>
          <p:cNvSpPr>
            <a:spLocks noGrp="1"/>
          </p:cNvSpPr>
          <p:nvPr>
            <p:ph idx="1"/>
          </p:nvPr>
        </p:nvSpPr>
        <p:spPr>
          <a:xfrm>
            <a:off x="1451579" y="1783272"/>
            <a:ext cx="10595012" cy="4270209"/>
          </a:xfrm>
        </p:spPr>
        <p:txBody>
          <a:bodyPr>
            <a:normAutofit/>
          </a:bodyPr>
          <a:lstStyle/>
          <a:p>
            <a:pPr>
              <a:spcBef>
                <a:spcPts val="0"/>
              </a:spcBef>
              <a:spcAft>
                <a:spcPts val="600"/>
              </a:spcAft>
            </a:pPr>
            <a:r>
              <a:rPr lang="en-US" sz="2200" b="1" dirty="0"/>
              <a:t>Original: </a:t>
            </a:r>
            <a:r>
              <a:rPr lang="en-US" sz="2200" dirty="0"/>
              <a:t>One upon a time there were three little pigs. </a:t>
            </a:r>
            <a:r>
              <a:rPr lang="en-US" sz="2200" b="1" dirty="0"/>
              <a:t>Scrappy, Sparky, and </a:t>
            </a:r>
            <a:r>
              <a:rPr lang="en-US" sz="2200" b="1" dirty="0" err="1"/>
              <a:t>Spanky</a:t>
            </a:r>
            <a:r>
              <a:rPr lang="en-US" sz="2200" b="1" dirty="0"/>
              <a:t> </a:t>
            </a:r>
            <a:r>
              <a:rPr lang="en-US" sz="2200" dirty="0"/>
              <a:t>were their names. </a:t>
            </a:r>
            <a:r>
              <a:rPr lang="en-US" sz="2200" b="1" dirty="0"/>
              <a:t>Bricklaying</a:t>
            </a:r>
            <a:r>
              <a:rPr lang="en-US" sz="2200" dirty="0"/>
              <a:t> is a difficult job, but Scrappy was very good at it. </a:t>
            </a:r>
            <a:r>
              <a:rPr lang="en-US" sz="2200" b="1" dirty="0"/>
              <a:t>Poetry</a:t>
            </a:r>
            <a:r>
              <a:rPr lang="en-US" sz="2200" dirty="0"/>
              <a:t> is totally different from bricklaying, and poetry was Sparky’s passion.</a:t>
            </a:r>
          </a:p>
          <a:p>
            <a:pPr>
              <a:spcBef>
                <a:spcPts val="0"/>
              </a:spcBef>
              <a:spcAft>
                <a:spcPts val="600"/>
              </a:spcAft>
            </a:pPr>
            <a:endParaRPr lang="en-US" sz="2200" dirty="0"/>
          </a:p>
          <a:p>
            <a:pPr>
              <a:spcBef>
                <a:spcPts val="0"/>
              </a:spcBef>
              <a:spcAft>
                <a:spcPts val="600"/>
              </a:spcAft>
            </a:pPr>
            <a:r>
              <a:rPr lang="en-US" sz="2200" b="1" dirty="0"/>
              <a:t>Better: </a:t>
            </a:r>
            <a:r>
              <a:rPr lang="en-US" sz="2200" dirty="0"/>
              <a:t>One upon a time there were three little pigs. The pigs’ names were Scrappy, Sparky, and </a:t>
            </a:r>
            <a:r>
              <a:rPr lang="en-US" sz="2200" dirty="0" err="1"/>
              <a:t>Spanky</a:t>
            </a:r>
            <a:r>
              <a:rPr lang="en-US" sz="2200" dirty="0"/>
              <a:t>. Scrappy was a bricklayer. Bricklaying is a difficult job, but Scrappy was very good at it. Another thing that Scrappy was good at was poetry, his true passion, which is totally different from bricklaying.</a:t>
            </a:r>
          </a:p>
        </p:txBody>
      </p:sp>
    </p:spTree>
    <p:extLst>
      <p:ext uri="{BB962C8B-B14F-4D97-AF65-F5344CB8AC3E}">
        <p14:creationId xmlns:p14="http://schemas.microsoft.com/office/powerpoint/2010/main" val="214579690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1EE8B3-A5CD-4DF9-945C-180DEB4685AA}"/>
              </a:ext>
            </a:extLst>
          </p:cNvPr>
          <p:cNvSpPr>
            <a:spLocks noGrp="1"/>
          </p:cNvSpPr>
          <p:nvPr>
            <p:ph type="title"/>
          </p:nvPr>
        </p:nvSpPr>
        <p:spPr>
          <a:xfrm>
            <a:off x="1451579" y="804519"/>
            <a:ext cx="10007782" cy="1049235"/>
          </a:xfrm>
        </p:spPr>
        <p:txBody>
          <a:bodyPr/>
          <a:lstStyle/>
          <a:p>
            <a:r>
              <a:rPr lang="en-US" dirty="0"/>
              <a:t>Tip #6: Practice</a:t>
            </a:r>
          </a:p>
        </p:txBody>
      </p:sp>
      <p:sp>
        <p:nvSpPr>
          <p:cNvPr id="3" name="Content Placeholder 2">
            <a:extLst>
              <a:ext uri="{FF2B5EF4-FFF2-40B4-BE49-F238E27FC236}">
                <a16:creationId xmlns:a16="http://schemas.microsoft.com/office/drawing/2014/main" id="{991AA891-2EBD-4ABF-8451-4BC16E7DF52E}"/>
              </a:ext>
            </a:extLst>
          </p:cNvPr>
          <p:cNvSpPr>
            <a:spLocks noGrp="1"/>
          </p:cNvSpPr>
          <p:nvPr>
            <p:ph idx="1"/>
          </p:nvPr>
        </p:nvSpPr>
        <p:spPr>
          <a:xfrm>
            <a:off x="1451579" y="1783272"/>
            <a:ext cx="10595012" cy="4270209"/>
          </a:xfrm>
        </p:spPr>
        <p:txBody>
          <a:bodyPr>
            <a:normAutofit/>
          </a:bodyPr>
          <a:lstStyle/>
          <a:p>
            <a:pPr marL="0" indent="0">
              <a:buNone/>
            </a:pPr>
            <a:r>
              <a:rPr lang="en-US" b="1" dirty="0"/>
              <a:t>How can we revise this passage to improve the old-to-new information flow?</a:t>
            </a:r>
          </a:p>
          <a:p>
            <a:pPr marL="457200" lvl="1" indent="0">
              <a:buNone/>
            </a:pPr>
            <a:r>
              <a:rPr lang="en-US" sz="2200" dirty="0"/>
              <a:t>Farmers try to provide optimal growing conditions for crops by using soil additives to adjust soil </a:t>
            </a:r>
            <a:r>
              <a:rPr lang="en-US" sz="2200" dirty="0" err="1"/>
              <a:t>pH.</a:t>
            </a:r>
            <a:r>
              <a:rPr lang="en-US" sz="2200" dirty="0"/>
              <a:t> Garden lime, or agricultural limestone, is made from pulverized chalk, and can be used to raise the pH of the soil. Clay, which is a naturally acidic soil type, often requires addition of agricultural lime.</a:t>
            </a:r>
          </a:p>
          <a:p>
            <a:pPr marL="457200" lvl="1" indent="0">
              <a:buNone/>
            </a:pPr>
            <a:endParaRPr lang="en-US" sz="2200" dirty="0"/>
          </a:p>
          <a:p>
            <a:pPr marL="457200" lvl="1" indent="0">
              <a:buNone/>
            </a:pPr>
            <a:endParaRPr lang="en-US" sz="2200" dirty="0"/>
          </a:p>
          <a:p>
            <a:pPr marL="0" lvl="0" indent="0">
              <a:lnSpc>
                <a:spcPct val="150000"/>
              </a:lnSpc>
              <a:buClr>
                <a:srgbClr val="47C3D3"/>
              </a:buClr>
              <a:buNone/>
            </a:pPr>
            <a:r>
              <a:rPr lang="en-US" sz="1400" u="sng" dirty="0"/>
              <a:t>Source</a:t>
            </a:r>
            <a:r>
              <a:rPr lang="en-US" sz="1400" dirty="0"/>
              <a:t>: Sheffield, N. (2011). Scientific Writing: Clarity, Conciseness, and Cohesion. Duke Writing Studio. Retrieved from https://cgi.duke.edu/web/sciwriting/resources/201108_DukeScientificWritingWorkshop.pdf</a:t>
            </a:r>
          </a:p>
          <a:p>
            <a:pPr>
              <a:spcBef>
                <a:spcPts val="0"/>
              </a:spcBef>
              <a:spcAft>
                <a:spcPts val="600"/>
              </a:spcAft>
            </a:pPr>
            <a:endParaRPr lang="en-US" sz="2200" dirty="0"/>
          </a:p>
        </p:txBody>
      </p:sp>
    </p:spTree>
    <p:extLst>
      <p:ext uri="{BB962C8B-B14F-4D97-AF65-F5344CB8AC3E}">
        <p14:creationId xmlns:p14="http://schemas.microsoft.com/office/powerpoint/2010/main" val="315738728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1EE8B3-A5CD-4DF9-945C-180DEB4685AA}"/>
              </a:ext>
            </a:extLst>
          </p:cNvPr>
          <p:cNvSpPr>
            <a:spLocks noGrp="1"/>
          </p:cNvSpPr>
          <p:nvPr>
            <p:ph type="title"/>
          </p:nvPr>
        </p:nvSpPr>
        <p:spPr>
          <a:xfrm>
            <a:off x="1451579" y="804519"/>
            <a:ext cx="10007782" cy="1049235"/>
          </a:xfrm>
        </p:spPr>
        <p:txBody>
          <a:bodyPr/>
          <a:lstStyle/>
          <a:p>
            <a:r>
              <a:rPr lang="en-US" dirty="0"/>
              <a:t>Tip #6: Possible Answer</a:t>
            </a:r>
          </a:p>
        </p:txBody>
      </p:sp>
      <p:sp>
        <p:nvSpPr>
          <p:cNvPr id="3" name="Content Placeholder 2">
            <a:extLst>
              <a:ext uri="{FF2B5EF4-FFF2-40B4-BE49-F238E27FC236}">
                <a16:creationId xmlns:a16="http://schemas.microsoft.com/office/drawing/2014/main" id="{991AA891-2EBD-4ABF-8451-4BC16E7DF52E}"/>
              </a:ext>
            </a:extLst>
          </p:cNvPr>
          <p:cNvSpPr>
            <a:spLocks noGrp="1"/>
          </p:cNvSpPr>
          <p:nvPr>
            <p:ph idx="1"/>
          </p:nvPr>
        </p:nvSpPr>
        <p:spPr>
          <a:xfrm>
            <a:off x="1451579" y="1783272"/>
            <a:ext cx="10595012" cy="4270209"/>
          </a:xfrm>
        </p:spPr>
        <p:txBody>
          <a:bodyPr>
            <a:normAutofit/>
          </a:bodyPr>
          <a:lstStyle/>
          <a:p>
            <a:pPr marL="0" indent="0">
              <a:buNone/>
            </a:pPr>
            <a:r>
              <a:rPr lang="en-US" b="1" dirty="0"/>
              <a:t>Original: </a:t>
            </a:r>
            <a:r>
              <a:rPr lang="en-US" sz="2200" dirty="0"/>
              <a:t>Farmers try to provide optimal growing conditions for crops by using soil additives to adjust </a:t>
            </a:r>
            <a:r>
              <a:rPr lang="en-US" sz="2200" dirty="0">
                <a:highlight>
                  <a:srgbClr val="FFFF00"/>
                </a:highlight>
              </a:rPr>
              <a:t>soil </a:t>
            </a:r>
            <a:r>
              <a:rPr lang="en-US" sz="2200" dirty="0" err="1">
                <a:highlight>
                  <a:srgbClr val="FFFF00"/>
                </a:highlight>
              </a:rPr>
              <a:t>pH</a:t>
            </a:r>
            <a:r>
              <a:rPr lang="en-US" sz="2200" dirty="0" err="1"/>
              <a:t>.</a:t>
            </a:r>
            <a:r>
              <a:rPr lang="en-US" sz="2200" dirty="0"/>
              <a:t> </a:t>
            </a:r>
            <a:r>
              <a:rPr lang="en-US" sz="2200" dirty="0">
                <a:highlight>
                  <a:srgbClr val="00FFFF"/>
                </a:highlight>
              </a:rPr>
              <a:t>Garden lime, or agricultural limestone, </a:t>
            </a:r>
            <a:r>
              <a:rPr lang="en-US" sz="2200" dirty="0"/>
              <a:t>is made from pulverized chalk, and can be used to raise the </a:t>
            </a:r>
            <a:r>
              <a:rPr lang="en-US" sz="2200" dirty="0">
                <a:highlight>
                  <a:srgbClr val="FFFF00"/>
                </a:highlight>
              </a:rPr>
              <a:t>pH of the soil</a:t>
            </a:r>
            <a:r>
              <a:rPr lang="en-US" sz="2200" dirty="0"/>
              <a:t>. </a:t>
            </a:r>
            <a:r>
              <a:rPr lang="en-US" sz="2200" dirty="0">
                <a:highlight>
                  <a:srgbClr val="00FF00"/>
                </a:highlight>
              </a:rPr>
              <a:t>Clay, </a:t>
            </a:r>
            <a:r>
              <a:rPr lang="en-US" sz="2200" dirty="0"/>
              <a:t>which is a naturally acidic soil type, often requires addition of </a:t>
            </a:r>
            <a:r>
              <a:rPr lang="en-US" sz="2200" dirty="0">
                <a:highlight>
                  <a:srgbClr val="00FFFF"/>
                </a:highlight>
              </a:rPr>
              <a:t>agricultural lime.</a:t>
            </a:r>
          </a:p>
          <a:p>
            <a:pPr marL="457200" lvl="1" indent="0">
              <a:buNone/>
            </a:pPr>
            <a:endParaRPr lang="en-US" sz="2200" dirty="0"/>
          </a:p>
          <a:p>
            <a:pPr marL="0" indent="0">
              <a:spcBef>
                <a:spcPts val="0"/>
              </a:spcBef>
              <a:spcAft>
                <a:spcPts val="600"/>
              </a:spcAft>
              <a:buNone/>
            </a:pPr>
            <a:r>
              <a:rPr lang="en-US" sz="2200" b="1" dirty="0"/>
              <a:t>Revised: </a:t>
            </a:r>
            <a:r>
              <a:rPr lang="en-US" sz="2200" dirty="0"/>
              <a:t>Farmers try to provide optimal growing conditions for crops by using soil additives to adjust soil </a:t>
            </a:r>
            <a:r>
              <a:rPr lang="en-US" sz="2200" dirty="0" err="1"/>
              <a:t>pH.</a:t>
            </a:r>
            <a:r>
              <a:rPr lang="en-US" sz="2200" dirty="0"/>
              <a:t> One way to raise the pH of the soil is an additive made from pulverized chalk called garden lime or agricultural limestone. Agricultural limestone is often added to naturally acidic soils, such as clay.</a:t>
            </a:r>
          </a:p>
          <a:p>
            <a:pPr marL="0" indent="0">
              <a:spcBef>
                <a:spcPts val="0"/>
              </a:spcBef>
              <a:spcAft>
                <a:spcPts val="600"/>
              </a:spcAft>
              <a:buNone/>
            </a:pPr>
            <a:endParaRPr lang="en-US" sz="2200" b="1" dirty="0"/>
          </a:p>
        </p:txBody>
      </p:sp>
    </p:spTree>
    <p:extLst>
      <p:ext uri="{BB962C8B-B14F-4D97-AF65-F5344CB8AC3E}">
        <p14:creationId xmlns:p14="http://schemas.microsoft.com/office/powerpoint/2010/main" val="43211505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1EE8B3-A5CD-4DF9-945C-180DEB4685AA}"/>
              </a:ext>
            </a:extLst>
          </p:cNvPr>
          <p:cNvSpPr>
            <a:spLocks noGrp="1"/>
          </p:cNvSpPr>
          <p:nvPr>
            <p:ph type="title"/>
          </p:nvPr>
        </p:nvSpPr>
        <p:spPr>
          <a:xfrm>
            <a:off x="1451579" y="804519"/>
            <a:ext cx="10007782" cy="1049235"/>
          </a:xfrm>
        </p:spPr>
        <p:txBody>
          <a:bodyPr/>
          <a:lstStyle/>
          <a:p>
            <a:r>
              <a:rPr lang="en-US" dirty="0"/>
              <a:t>Review</a:t>
            </a:r>
          </a:p>
        </p:txBody>
      </p:sp>
      <p:sp>
        <p:nvSpPr>
          <p:cNvPr id="3" name="Content Placeholder 2">
            <a:extLst>
              <a:ext uri="{FF2B5EF4-FFF2-40B4-BE49-F238E27FC236}">
                <a16:creationId xmlns:a16="http://schemas.microsoft.com/office/drawing/2014/main" id="{991AA891-2EBD-4ABF-8451-4BC16E7DF52E}"/>
              </a:ext>
            </a:extLst>
          </p:cNvPr>
          <p:cNvSpPr>
            <a:spLocks noGrp="1"/>
          </p:cNvSpPr>
          <p:nvPr>
            <p:ph idx="1"/>
          </p:nvPr>
        </p:nvSpPr>
        <p:spPr>
          <a:xfrm>
            <a:off x="1451579" y="1404582"/>
            <a:ext cx="10595012" cy="4270209"/>
          </a:xfrm>
        </p:spPr>
        <p:txBody>
          <a:bodyPr>
            <a:normAutofit/>
          </a:bodyPr>
          <a:lstStyle/>
          <a:p>
            <a:pPr marL="0" indent="0">
              <a:spcBef>
                <a:spcPts val="0"/>
              </a:spcBef>
              <a:spcAft>
                <a:spcPts val="600"/>
              </a:spcAft>
              <a:buNone/>
            </a:pPr>
            <a:r>
              <a:rPr lang="en-US" sz="2200" b="1" dirty="0"/>
              <a:t>Tip 1: </a:t>
            </a:r>
            <a:r>
              <a:rPr lang="en-US" sz="2200" dirty="0"/>
              <a:t>Think about your readers –What do they want? What do they need?—and avoid “text-based” advice. </a:t>
            </a:r>
            <a:endParaRPr lang="en-US" sz="2200" b="1" dirty="0"/>
          </a:p>
          <a:p>
            <a:pPr marL="0" indent="0">
              <a:spcBef>
                <a:spcPts val="0"/>
              </a:spcBef>
              <a:spcAft>
                <a:spcPts val="600"/>
              </a:spcAft>
              <a:buNone/>
            </a:pPr>
            <a:r>
              <a:rPr lang="en-US" sz="2200" b="1" dirty="0"/>
              <a:t>Tip 2: </a:t>
            </a:r>
            <a:r>
              <a:rPr lang="en-US" sz="2200" dirty="0"/>
              <a:t>Make the “main character” (or “do-er”) the subject of the sentence. </a:t>
            </a:r>
          </a:p>
          <a:p>
            <a:pPr marL="0" indent="0">
              <a:spcBef>
                <a:spcPts val="0"/>
              </a:spcBef>
              <a:spcAft>
                <a:spcPts val="600"/>
              </a:spcAft>
              <a:buNone/>
            </a:pPr>
            <a:r>
              <a:rPr lang="en-US" sz="2200" b="1" dirty="0"/>
              <a:t>Tip 3: </a:t>
            </a:r>
            <a:r>
              <a:rPr lang="en-US" sz="2200" dirty="0"/>
              <a:t>Keep subjects (do-</a:t>
            </a:r>
            <a:r>
              <a:rPr lang="en-US" sz="2200" dirty="0" err="1"/>
              <a:t>ers</a:t>
            </a:r>
            <a:r>
              <a:rPr lang="en-US" sz="2200" dirty="0"/>
              <a:t>) close to verbs (actions); check for subject-verb distance.</a:t>
            </a:r>
          </a:p>
          <a:p>
            <a:pPr marL="0" indent="0">
              <a:spcBef>
                <a:spcPts val="0"/>
              </a:spcBef>
              <a:spcAft>
                <a:spcPts val="600"/>
              </a:spcAft>
              <a:buNone/>
            </a:pPr>
            <a:r>
              <a:rPr lang="en-US" sz="2200" b="1" dirty="0"/>
              <a:t>Tip 4: </a:t>
            </a:r>
            <a:r>
              <a:rPr lang="en-US" sz="2200" dirty="0"/>
              <a:t>Put actions in verb form; find nominalizations and see if they should be converted to verbs.</a:t>
            </a:r>
            <a:endParaRPr lang="en-US" sz="2200" b="1" dirty="0"/>
          </a:p>
          <a:p>
            <a:pPr marL="0" indent="0">
              <a:spcBef>
                <a:spcPts val="0"/>
              </a:spcBef>
              <a:spcAft>
                <a:spcPts val="600"/>
              </a:spcAft>
              <a:buNone/>
            </a:pPr>
            <a:r>
              <a:rPr lang="en-US" sz="2200" b="1" dirty="0"/>
              <a:t>Tip 5: </a:t>
            </a:r>
            <a:r>
              <a:rPr lang="en-US" sz="2200" dirty="0"/>
              <a:t>Omit unnecessary words.</a:t>
            </a:r>
          </a:p>
          <a:p>
            <a:pPr marL="0" indent="0">
              <a:spcBef>
                <a:spcPts val="0"/>
              </a:spcBef>
              <a:spcAft>
                <a:spcPts val="600"/>
              </a:spcAft>
              <a:buNone/>
            </a:pPr>
            <a:r>
              <a:rPr lang="en-US" sz="2200" b="1" dirty="0"/>
              <a:t>Tip 6: </a:t>
            </a:r>
            <a:r>
              <a:rPr lang="en-US" sz="2200" dirty="0"/>
              <a:t>Move from old info to new info. Put familiar information early in the sentence and new information later in the sentence.</a:t>
            </a:r>
          </a:p>
        </p:txBody>
      </p:sp>
    </p:spTree>
    <p:extLst>
      <p:ext uri="{BB962C8B-B14F-4D97-AF65-F5344CB8AC3E}">
        <p14:creationId xmlns:p14="http://schemas.microsoft.com/office/powerpoint/2010/main" val="3412493344"/>
      </p:ext>
    </p:extLst>
  </p:cSld>
  <p:clrMapOvr>
    <a:masterClrMapping/>
  </p:clrMapOvr>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docProps/app.xml><?xml version="1.0" encoding="utf-8"?>
<Properties xmlns="http://schemas.openxmlformats.org/officeDocument/2006/extended-properties" xmlns:vt="http://schemas.openxmlformats.org/officeDocument/2006/docPropsVTypes">
  <Template>Gallery</Template>
  <TotalTime>1295</TotalTime>
  <Words>2801</Words>
  <Application>Microsoft Office PowerPoint</Application>
  <PresentationFormat>Widescreen</PresentationFormat>
  <Paragraphs>184</Paragraphs>
  <Slides>30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30</vt:i4>
      </vt:variant>
    </vt:vector>
  </HeadingPairs>
  <TitlesOfParts>
    <vt:vector size="33" baseType="lpstr">
      <vt:lpstr>Arial</vt:lpstr>
      <vt:lpstr>Gill Sans MT</vt:lpstr>
      <vt:lpstr>Gallery</vt:lpstr>
      <vt:lpstr>Style &amp; Clarity</vt:lpstr>
      <vt:lpstr> Preliminaries</vt:lpstr>
      <vt:lpstr>Why is this sentence confusing?</vt:lpstr>
      <vt:lpstr>Reason #1: Distance between subject and main verb</vt:lpstr>
      <vt:lpstr>Reason #2: complex subject</vt:lpstr>
      <vt:lpstr>Reason #3: actions are in noun form (nominalizations)</vt:lpstr>
      <vt:lpstr>How can we fix it?</vt:lpstr>
      <vt:lpstr>One possible fix</vt:lpstr>
      <vt:lpstr>First, A point of clarification</vt:lpstr>
      <vt:lpstr>How about now?</vt:lpstr>
      <vt:lpstr>Tip #1: think about the reader (adapted from Larry mcenerney)</vt:lpstr>
      <vt:lpstr>Tip #1: think about the reader (continued)</vt:lpstr>
      <vt:lpstr>Tip #2: make the main “character” in your story the subject of your sentence.</vt:lpstr>
      <vt:lpstr>Tip #2: Practice</vt:lpstr>
      <vt:lpstr>Tip #2: Possible Answers</vt:lpstr>
      <vt:lpstr>Tip #3: Keep subjects and verbs close together </vt:lpstr>
      <vt:lpstr>Tip #3: Practice</vt:lpstr>
      <vt:lpstr>Tip #3: Possible Answer</vt:lpstr>
      <vt:lpstr>Tip #4: Put actions in verb form</vt:lpstr>
      <vt:lpstr>Tip #4: Put actions in verb form (continued)</vt:lpstr>
      <vt:lpstr>Tip #4: Practice</vt:lpstr>
      <vt:lpstr>Tip #4: Possible Answer</vt:lpstr>
      <vt:lpstr>Tip #5: omit unnecessary words</vt:lpstr>
      <vt:lpstr>Tip #5: Practice</vt:lpstr>
      <vt:lpstr>Tip #5: Possible Answer</vt:lpstr>
      <vt:lpstr>Tip #6: Move from old info to new info</vt:lpstr>
      <vt:lpstr>Tip #6: Move from old info to new info</vt:lpstr>
      <vt:lpstr>Tip #6: Practice</vt:lpstr>
      <vt:lpstr>Tip #6: Possible Answer</vt:lpstr>
      <vt:lpstr>Review</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Argument</dc:title>
  <dc:creator>Graduate Writing Specialist</dc:creator>
  <cp:lastModifiedBy>Graduate Writing Specialist</cp:lastModifiedBy>
  <cp:revision>55</cp:revision>
  <dcterms:created xsi:type="dcterms:W3CDTF">2021-06-10T19:04:01Z</dcterms:created>
  <dcterms:modified xsi:type="dcterms:W3CDTF">2022-10-12T00:59:22Z</dcterms:modified>
</cp:coreProperties>
</file>