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8"/>
  </p:notesMasterIdLst>
  <p:sldIdLst>
    <p:sldId id="272" r:id="rId2"/>
    <p:sldId id="301" r:id="rId3"/>
    <p:sldId id="281" r:id="rId4"/>
    <p:sldId id="303" r:id="rId5"/>
    <p:sldId id="302" r:id="rId6"/>
    <p:sldId id="282" r:id="rId7"/>
    <p:sldId id="285" r:id="rId8"/>
    <p:sldId id="284" r:id="rId9"/>
    <p:sldId id="286" r:id="rId10"/>
    <p:sldId id="297" r:id="rId11"/>
    <p:sldId id="287" r:id="rId12"/>
    <p:sldId id="280" r:id="rId13"/>
    <p:sldId id="274" r:id="rId14"/>
    <p:sldId id="288" r:id="rId15"/>
    <p:sldId id="289" r:id="rId16"/>
    <p:sldId id="307" r:id="rId17"/>
    <p:sldId id="290" r:id="rId18"/>
    <p:sldId id="292" r:id="rId19"/>
    <p:sldId id="291" r:id="rId20"/>
    <p:sldId id="300" r:id="rId21"/>
    <p:sldId id="306" r:id="rId22"/>
    <p:sldId id="304" r:id="rId23"/>
    <p:sldId id="293" r:id="rId24"/>
    <p:sldId id="305" r:id="rId25"/>
    <p:sldId id="294" r:id="rId26"/>
    <p:sldId id="276"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8799B23B-EC83-4686-B30A-512413B5E67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3" d="100"/>
          <a:sy n="83" d="100"/>
        </p:scale>
        <p:origin x="643" y="101"/>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BD4573-58E7-4156-A133-2731F5F8D1A6}" type="datetimeFigureOut">
              <a:rPr lang="en-US" smtClean="0"/>
              <a:t>11/11/2022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B0CF2-7F87-4E02-A248-870047730F99}" type="slidenum">
              <a:rPr lang="en-US" smtClean="0"/>
              <a:t>‹#›</a:t>
            </a:fld>
            <a:endParaRPr lang="en-US"/>
          </a:p>
        </p:txBody>
      </p:sp>
    </p:spTree>
    <p:extLst>
      <p:ext uri="{BB962C8B-B14F-4D97-AF65-F5344CB8AC3E}">
        <p14:creationId xmlns:p14="http://schemas.microsoft.com/office/powerpoint/2010/main" val="3614981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3B0CF2-7F87-4E02-A248-870047730F99}" type="slidenum">
              <a:rPr lang="en-US" smtClean="0"/>
              <a:t>1</a:t>
            </a:fld>
            <a:endParaRPr lang="en-US" dirty="0"/>
          </a:p>
        </p:txBody>
      </p:sp>
    </p:spTree>
    <p:extLst>
      <p:ext uri="{BB962C8B-B14F-4D97-AF65-F5344CB8AC3E}">
        <p14:creationId xmlns:p14="http://schemas.microsoft.com/office/powerpoint/2010/main" val="1495133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grpSp>
        <p:nvGrpSpPr>
          <p:cNvPr id="10" name="Group 9"/>
          <p:cNvGrpSpPr/>
          <p:nvPr/>
        </p:nvGrpSpPr>
        <p:grpSpPr>
          <a:xfrm>
            <a:off x="0" y="6208894"/>
            <a:ext cx="12192000" cy="649106"/>
            <a:chOff x="0" y="6208894"/>
            <a:chExt cx="12192000" cy="649106"/>
          </a:xfrm>
        </p:grpSpPr>
        <p:sp>
          <p:nvSpPr>
            <p:cNvPr id="2" name="Rectangle 1"/>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cxnSp>
          <p:nvCxnSpPr>
            <p:cNvPr id="7" name="Straight Connector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5" name="Straight Connector 4"/>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tx2"/>
                </a:solidFill>
                <a:effectLst/>
                <a:latin typeface="+mj-lt"/>
                <a:ea typeface="+mj-ea"/>
                <a:cs typeface="+mj-cs"/>
              </a:defRPr>
            </a:lvl1pPr>
          </a:lstStyle>
          <a:p>
            <a:r>
              <a:rPr kumimoji="0" lang="en-US"/>
              <a:t>Click to edit Master title style</a:t>
            </a:r>
            <a:endParaRPr kumimoji="0" lang="en-US" dirty="0"/>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021A1D30-C0A0-4124-A783-34D9F15FA0FE}" type="datetime1">
              <a:rPr lang="en-US" smtClean="0"/>
              <a:t>11/11/2022</a:t>
            </a:fld>
            <a:endParaRPr lang="en-US"/>
          </a:p>
        </p:txBody>
      </p:sp>
      <p:sp>
        <p:nvSpPr>
          <p:cNvPr id="19" name="Footer Placeholder 18"/>
          <p:cNvSpPr>
            <a:spLocks noGrp="1"/>
          </p:cNvSpPr>
          <p:nvPr>
            <p:ph type="ftr" sz="quarter" idx="11"/>
          </p:nvPr>
        </p:nvSpPr>
        <p:spPr/>
        <p:txBody>
          <a:bodyPr/>
          <a:lstStyle/>
          <a:p>
            <a:r>
              <a:rPr lang="en-US" dirty="0"/>
              <a:t>Add a footer</a:t>
            </a:r>
          </a:p>
        </p:txBody>
      </p:sp>
      <p:sp>
        <p:nvSpPr>
          <p:cNvPr id="27" name="Slide Number Placeholder 2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980820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5F28077-7188-48C5-8679-2287FAC952E9}" type="datetime1">
              <a:rPr lang="en-US" smtClean="0"/>
              <a:t>11/11/2022</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481682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Edit Master text styles</a:t>
            </a:r>
          </a:p>
        </p:txBody>
      </p:sp>
      <p:sp>
        <p:nvSpPr>
          <p:cNvPr id="4" name="Date Placeholder 3"/>
          <p:cNvSpPr>
            <a:spLocks noGrp="1"/>
          </p:cNvSpPr>
          <p:nvPr>
            <p:ph type="dt" sz="half" idx="10"/>
          </p:nvPr>
        </p:nvSpPr>
        <p:spPr/>
        <p:txBody>
          <a:bodyPr/>
          <a:lstStyle/>
          <a:p>
            <a:fld id="{D2DCB740-6776-4EE9-99FD-96D592FA5A23}" type="datetime1">
              <a:rPr lang="en-US" smtClean="0"/>
              <a:t>11/11/2022</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53193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5F6BD99-6FFD-46C5-B5E2-43A34BDA2566}" type="datetime1">
              <a:rPr lang="en-US" smtClean="0"/>
              <a:t>11/11/2022</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0901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Edit Master text styles</a:t>
            </a:r>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022678E-214C-4CF8-97C7-95015FB02960}" type="datetime1">
              <a:rPr lang="en-US" smtClean="0"/>
              <a:t>11/11/2022</a:t>
            </a:fld>
            <a:endParaRPr lang="en-US"/>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250188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D55660E0-FA77-4473-A859-74127B089143}" type="datetime1">
              <a:rPr lang="en-US" smtClean="0"/>
              <a:t>11/11/2022</a:t>
            </a:fld>
            <a:endParaRPr lang="en-US"/>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071814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8D7B8-9F07-4899-827D-5F3CFDDEB574}" type="datetime1">
              <a:rPr lang="en-US" smtClean="0"/>
              <a:t>11/11/2022</a:t>
            </a:fld>
            <a:endParaRPr lang="en-US"/>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52882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Edit Master text styles</a:t>
            </a:r>
          </a:p>
        </p:txBody>
      </p:sp>
      <p:sp>
        <p:nvSpPr>
          <p:cNvPr id="5" name="Date Placeholder 4"/>
          <p:cNvSpPr>
            <a:spLocks noGrp="1"/>
          </p:cNvSpPr>
          <p:nvPr>
            <p:ph type="dt" sz="half" idx="10"/>
          </p:nvPr>
        </p:nvSpPr>
        <p:spPr/>
        <p:txBody>
          <a:bodyPr/>
          <a:lstStyle/>
          <a:p>
            <a:fld id="{B5197C5C-1CD1-417D-A89C-14747F5222C7}" type="datetime1">
              <a:rPr lang="en-US" smtClean="0"/>
              <a:t>11/11/2022</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991926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Edit Master text styles</a:t>
            </a:r>
          </a:p>
        </p:txBody>
      </p:sp>
      <p:sp>
        <p:nvSpPr>
          <p:cNvPr id="5" name="Date Placeholder 4"/>
          <p:cNvSpPr>
            <a:spLocks noGrp="1"/>
          </p:cNvSpPr>
          <p:nvPr>
            <p:ph type="dt" sz="half" idx="10"/>
          </p:nvPr>
        </p:nvSpPr>
        <p:spPr/>
        <p:txBody>
          <a:bodyPr/>
          <a:lstStyle/>
          <a:p>
            <a:fld id="{1359EFBB-CFA1-4AA8-9123-F0B52DBD84FE}" type="datetime1">
              <a:rPr lang="en-US" smtClean="0"/>
              <a:t>11/11/2022</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a:xfrm>
            <a:off x="10769600" y="6356351"/>
            <a:ext cx="812800" cy="365125"/>
          </a:xfrm>
        </p:spPr>
        <p:txBody>
          <a:bodyPr/>
          <a:lstStyle/>
          <a:p>
            <a:fld id="{401CF334-2D5C-4859-84A6-CA7E6E43FAEB}" type="slidenum">
              <a:rPr lang="en-US" smtClean="0"/>
              <a:t>‹#›</a:t>
            </a:fld>
            <a:endParaRPr lang="en-US"/>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Tree>
    <p:extLst>
      <p:ext uri="{BB962C8B-B14F-4D97-AF65-F5344CB8AC3E}">
        <p14:creationId xmlns:p14="http://schemas.microsoft.com/office/powerpoint/2010/main" val="2519624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D2D5871-AB0F-4B3D-8861-97E78CB7B47E}" type="datetime1">
              <a:rPr lang="en-US" smtClean="0"/>
              <a:t>11/11/2022</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877777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4418406-4C3F-4F3E-80BD-A22568EA37EB}" type="datetime1">
              <a:rPr lang="en-US" smtClean="0"/>
              <a:t>11/11/2022</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36975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25" name="Group 24"/>
          <p:cNvGrpSpPr/>
          <p:nvPr/>
        </p:nvGrpSpPr>
        <p:grpSpPr>
          <a:xfrm>
            <a:off x="-29028" y="-7144"/>
            <a:ext cx="12240731" cy="6879658"/>
            <a:chOff x="0" y="-21658"/>
            <a:chExt cx="12240731" cy="6879658"/>
          </a:xfrm>
        </p:grpSpPr>
        <p:sp>
          <p:nvSpPr>
            <p:cNvPr id="26" name="Rectangle 25"/>
            <p:cNvSpPr/>
            <p:nvPr/>
          </p:nvSpPr>
          <p:spPr>
            <a:xfrm>
              <a:off x="31633"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p:cNvGrpSpPr/>
            <p:nvPr/>
          </p:nvGrpSpPr>
          <p:grpSpPr>
            <a:xfrm>
              <a:off x="0" y="-21658"/>
              <a:ext cx="12240731" cy="1041400"/>
              <a:chOff x="-25356" y="-7144"/>
              <a:chExt cx="12240731" cy="1041400"/>
            </a:xfrm>
          </p:grpSpPr>
          <p:sp>
            <p:nvSpPr>
              <p:cNvPr id="28" name="Freeform 27"/>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29" name="Freeform 28"/>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grpSp>
            <p:nvGrpSpPr>
              <p:cNvPr id="31" name="Group 30"/>
              <p:cNvGrpSpPr/>
              <p:nvPr/>
            </p:nvGrpSpPr>
            <p:grpSpPr>
              <a:xfrm>
                <a:off x="-25356" y="202408"/>
                <a:ext cx="12240731" cy="649224"/>
                <a:chOff x="-19045" y="216550"/>
                <a:chExt cx="9180548" cy="649224"/>
              </a:xfrm>
            </p:grpSpPr>
            <p:sp>
              <p:nvSpPr>
                <p:cNvPr id="32" name="Freeform 3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33" name="Freeform 3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grpSp>
      </p:gr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endParaRPr kumimoji="0" lang="en-US" dirty="0"/>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100">
                <a:solidFill>
                  <a:schemeClr val="tx1"/>
                </a:solidFill>
              </a:defRPr>
            </a:lvl1pPr>
          </a:lstStyle>
          <a:p>
            <a:fld id="{61146459-E3C3-4969-9224-5ED50B492D17}" type="datetime1">
              <a:rPr lang="en-US" smtClean="0"/>
              <a:pPr/>
              <a:t>11/11/2022</a:t>
            </a:fld>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100">
                <a:solidFill>
                  <a:schemeClr val="tx1"/>
                </a:solidFill>
              </a:defRPr>
            </a:lvl1pPr>
          </a:lstStyle>
          <a:p>
            <a:r>
              <a:rPr lang="en-US" dirty="0"/>
              <a:t>Add a footer</a:t>
            </a: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100">
                <a:solidFill>
                  <a:schemeClr val="tx1"/>
                </a:soli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val="942852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lumMod val="50000"/>
          </a:schemeClr>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lumMod val="50000"/>
          </a:schemeClr>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lumMod val="50000"/>
          </a:schemeClr>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lumMod val="50000"/>
          </a:schemeClr>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lumMod val="75000"/>
          </a:schemeClr>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lumMod val="50000"/>
          </a:schemeClr>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lumMod val="75000"/>
          </a:schemeClr>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286000" indent="0" algn="l" rtl="0" eaLnBrk="1" latinLnBrk="0" hangingPunct="1">
        <a:spcBef>
          <a:spcPct val="20000"/>
        </a:spcBef>
        <a:buClr>
          <a:schemeClr val="tx2"/>
        </a:buClr>
        <a:buFontTx/>
        <a:buNone/>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feelinggood.com/tedxtalk/"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csulb.edu/graduate-center/request-writing-appointment" TargetMode="External"/><Relationship Id="rId2" Type="http://schemas.openxmlformats.org/officeDocument/2006/relationships/hyperlink" Target="https://thegraduatewritingguy.com/" TargetMode="External"/><Relationship Id="rId1" Type="http://schemas.openxmlformats.org/officeDocument/2006/relationships/slideLayout" Target="../slideLayouts/slideLayout2.xml"/><Relationship Id="rId5" Type="http://schemas.openxmlformats.org/officeDocument/2006/relationships/hyperlink" Target="https://www.csulb.edu/graduate-center" TargetMode="External"/><Relationship Id="rId4" Type="http://schemas.openxmlformats.org/officeDocument/2006/relationships/hyperlink" Target="https://www.csulb.edu/graduate-center/request-advising-appoint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711200" y="1554480"/>
            <a:ext cx="10468864" cy="1828800"/>
          </a:xfrm>
        </p:spPr>
        <p:txBody>
          <a:bodyPr/>
          <a:lstStyle/>
          <a:p>
            <a:r>
              <a:rPr lang="en-US" dirty="0"/>
              <a:t>Writing the statement </a:t>
            </a:r>
            <a:r>
              <a:rPr lang="en-US"/>
              <a:t>of purpose</a:t>
            </a:r>
            <a:endParaRPr lang="en-US" dirty="0"/>
          </a:p>
        </p:txBody>
      </p:sp>
      <p:sp>
        <p:nvSpPr>
          <p:cNvPr id="5" name="Subtitle 4"/>
          <p:cNvSpPr>
            <a:spLocks noGrp="1"/>
          </p:cNvSpPr>
          <p:nvPr>
            <p:ph type="subTitle" idx="1"/>
          </p:nvPr>
        </p:nvSpPr>
        <p:spPr>
          <a:xfrm>
            <a:off x="711200" y="3735612"/>
            <a:ext cx="10472928" cy="1752600"/>
          </a:xfrm>
        </p:spPr>
        <p:txBody>
          <a:bodyPr/>
          <a:lstStyle/>
          <a:p>
            <a:r>
              <a:rPr lang="en-US" dirty="0"/>
              <a:t>Omar Hussein</a:t>
            </a:r>
          </a:p>
          <a:p>
            <a:r>
              <a:rPr lang="en-US" dirty="0"/>
              <a:t>Graduate Writing Specialist</a:t>
            </a:r>
          </a:p>
          <a:p>
            <a:r>
              <a:rPr lang="en-US" dirty="0"/>
              <a:t>The Graduate Center</a:t>
            </a:r>
          </a:p>
        </p:txBody>
      </p:sp>
    </p:spTree>
    <p:extLst>
      <p:ext uri="{BB962C8B-B14F-4D97-AF65-F5344CB8AC3E}">
        <p14:creationId xmlns:p14="http://schemas.microsoft.com/office/powerpoint/2010/main" val="3549628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96083-AF64-42D9-8756-0801A9CB3BB5}"/>
              </a:ext>
            </a:extLst>
          </p:cNvPr>
          <p:cNvSpPr>
            <a:spLocks noGrp="1"/>
          </p:cNvSpPr>
          <p:nvPr>
            <p:ph type="title"/>
          </p:nvPr>
        </p:nvSpPr>
        <p:spPr>
          <a:xfrm>
            <a:off x="609600" y="1048037"/>
            <a:ext cx="10972800" cy="1143000"/>
          </a:xfrm>
        </p:spPr>
        <p:txBody>
          <a:bodyPr>
            <a:noAutofit/>
          </a:bodyPr>
          <a:lstStyle/>
          <a:p>
            <a:br>
              <a:rPr lang="en-US" sz="4000" dirty="0"/>
            </a:br>
            <a:r>
              <a:rPr lang="en-US" sz="4000" dirty="0"/>
              <a:t>Statements of Purpose vs. Personal Statements vs Diversity Statements</a:t>
            </a:r>
          </a:p>
        </p:txBody>
      </p:sp>
      <p:pic>
        <p:nvPicPr>
          <p:cNvPr id="5" name="Content Placeholder 4">
            <a:extLst>
              <a:ext uri="{FF2B5EF4-FFF2-40B4-BE49-F238E27FC236}">
                <a16:creationId xmlns:a16="http://schemas.microsoft.com/office/drawing/2014/main" id="{66F73379-8F6E-49FF-B6C2-D04C7AF0FED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24301" y="2287500"/>
            <a:ext cx="9387049" cy="4389437"/>
          </a:xfrm>
        </p:spPr>
      </p:pic>
    </p:spTree>
    <p:extLst>
      <p:ext uri="{BB962C8B-B14F-4D97-AF65-F5344CB8AC3E}">
        <p14:creationId xmlns:p14="http://schemas.microsoft.com/office/powerpoint/2010/main" val="726282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269354"/>
            <a:ext cx="10972800" cy="1143000"/>
          </a:xfrm>
        </p:spPr>
        <p:txBody>
          <a:bodyPr>
            <a:normAutofit/>
          </a:bodyPr>
          <a:lstStyle/>
          <a:p>
            <a:r>
              <a:rPr lang="en-US" dirty="0"/>
              <a:t>First, let’s talk about audience</a:t>
            </a:r>
          </a:p>
        </p:txBody>
      </p:sp>
      <p:sp>
        <p:nvSpPr>
          <p:cNvPr id="3" name="Content Placeholder 2"/>
          <p:cNvSpPr>
            <a:spLocks noGrp="1"/>
          </p:cNvSpPr>
          <p:nvPr>
            <p:ph idx="1"/>
          </p:nvPr>
        </p:nvSpPr>
        <p:spPr>
          <a:xfrm>
            <a:off x="1017864" y="2651989"/>
            <a:ext cx="10564536" cy="3823854"/>
          </a:xfrm>
        </p:spPr>
        <p:txBody>
          <a:bodyPr/>
          <a:lstStyle/>
          <a:p>
            <a:pPr marL="0" indent="0">
              <a:buNone/>
            </a:pPr>
            <a:r>
              <a:rPr lang="en-US" dirty="0"/>
              <a:t>For any text you write, ask yourself 2 questions:</a:t>
            </a:r>
          </a:p>
          <a:p>
            <a:pPr marL="514350" indent="-514350">
              <a:buFont typeface="+mj-lt"/>
              <a:buAutoNum type="arabicPeriod"/>
            </a:pPr>
            <a:r>
              <a:rPr lang="en-US" dirty="0"/>
              <a:t>Who’s reading it?</a:t>
            </a:r>
          </a:p>
          <a:p>
            <a:pPr marL="514350" indent="-514350">
              <a:buFont typeface="+mj-lt"/>
              <a:buAutoNum type="arabicPeriod"/>
            </a:pPr>
            <a:r>
              <a:rPr lang="en-US" dirty="0"/>
              <a:t>Why are they reading it?</a:t>
            </a:r>
          </a:p>
          <a:p>
            <a:pPr marL="514350" indent="-514350">
              <a:buFont typeface="+mj-lt"/>
              <a:buAutoNum type="arabicPeriod"/>
            </a:pPr>
            <a:endParaRPr lang="en-US" dirty="0"/>
          </a:p>
          <a:p>
            <a:pPr marL="0" indent="0">
              <a:buNone/>
            </a:pPr>
            <a:r>
              <a:rPr lang="en-US" sz="2400" b="1" dirty="0"/>
              <a:t>Source: </a:t>
            </a:r>
            <a:r>
              <a:rPr lang="en-US" sz="2400" dirty="0"/>
              <a:t>The “Chicago School” – Larry </a:t>
            </a:r>
            <a:r>
              <a:rPr lang="en-US" sz="2400" dirty="0" err="1"/>
              <a:t>McEnerney</a:t>
            </a:r>
            <a:r>
              <a:rPr lang="en-US" sz="2400" dirty="0"/>
              <a:t>, Joseph Williams, Gregory </a:t>
            </a:r>
            <a:r>
              <a:rPr lang="en-US" sz="2400" dirty="0" err="1"/>
              <a:t>Colomb</a:t>
            </a:r>
            <a:r>
              <a:rPr lang="en-US" sz="2400" dirty="0"/>
              <a:t>, Wayne Booth and others.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461608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269354"/>
            <a:ext cx="10972800" cy="1143000"/>
          </a:xfrm>
        </p:spPr>
        <p:txBody>
          <a:bodyPr>
            <a:normAutofit/>
          </a:bodyPr>
          <a:lstStyle/>
          <a:p>
            <a:r>
              <a:rPr lang="en-US" dirty="0"/>
              <a:t>Answers</a:t>
            </a:r>
          </a:p>
        </p:txBody>
      </p:sp>
      <p:sp>
        <p:nvSpPr>
          <p:cNvPr id="3" name="Content Placeholder 2"/>
          <p:cNvSpPr>
            <a:spLocks noGrp="1"/>
          </p:cNvSpPr>
          <p:nvPr>
            <p:ph idx="1"/>
          </p:nvPr>
        </p:nvSpPr>
        <p:spPr>
          <a:xfrm>
            <a:off x="1017864" y="2651989"/>
            <a:ext cx="10564536" cy="3823854"/>
          </a:xfrm>
        </p:spPr>
        <p:txBody>
          <a:bodyPr>
            <a:normAutofit/>
          </a:bodyPr>
          <a:lstStyle/>
          <a:p>
            <a:pPr marL="514350" indent="-514350">
              <a:buFont typeface="+mj-lt"/>
              <a:buAutoNum type="arabicPeriod"/>
            </a:pPr>
            <a:r>
              <a:rPr lang="en-US" dirty="0"/>
              <a:t>Who’s reading it? </a:t>
            </a:r>
            <a:r>
              <a:rPr lang="en-US" b="1" dirty="0"/>
              <a:t>The admissions committee: tenure-track professors from the department you’re applying to.</a:t>
            </a:r>
          </a:p>
          <a:p>
            <a:pPr marL="514350" indent="-514350">
              <a:buFont typeface="+mj-lt"/>
              <a:buAutoNum type="arabicPeriod"/>
            </a:pPr>
            <a:endParaRPr lang="en-US" dirty="0"/>
          </a:p>
          <a:p>
            <a:pPr marL="514350" indent="-514350">
              <a:buFont typeface="+mj-lt"/>
              <a:buAutoNum type="arabicPeriod"/>
            </a:pPr>
            <a:r>
              <a:rPr lang="en-US" dirty="0"/>
              <a:t>Why are they reading it? </a:t>
            </a:r>
            <a:r>
              <a:rPr lang="en-US" b="1" dirty="0"/>
              <a:t>To figure out if you’re a “good fit” for their program. Do your research interests and preparation match well with the focus, mission, specialties, and culture of the program?</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495596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269354"/>
            <a:ext cx="10972800" cy="1143000"/>
          </a:xfrm>
        </p:spPr>
        <p:txBody>
          <a:bodyPr>
            <a:noAutofit/>
          </a:bodyPr>
          <a:lstStyle/>
          <a:p>
            <a:r>
              <a:rPr lang="en-US" sz="4800" dirty="0"/>
              <a:t>How NOT to write to your audience</a:t>
            </a:r>
          </a:p>
        </p:txBody>
      </p:sp>
      <p:sp>
        <p:nvSpPr>
          <p:cNvPr id="3" name="Content Placeholder 2"/>
          <p:cNvSpPr>
            <a:spLocks noGrp="1"/>
          </p:cNvSpPr>
          <p:nvPr>
            <p:ph idx="1"/>
          </p:nvPr>
        </p:nvSpPr>
        <p:spPr>
          <a:xfrm>
            <a:off x="609600" y="2626822"/>
            <a:ext cx="11211098" cy="3823854"/>
          </a:xfrm>
        </p:spPr>
        <p:txBody>
          <a:bodyPr/>
          <a:lstStyle/>
          <a:p>
            <a:pPr lvl="1">
              <a:spcAft>
                <a:spcPts val="600"/>
              </a:spcAft>
            </a:pPr>
            <a:endParaRPr lang="en-US" dirty="0"/>
          </a:p>
          <a:p>
            <a:pPr lvl="1">
              <a:spcAft>
                <a:spcPts val="600"/>
              </a:spcAft>
            </a:pPr>
            <a:r>
              <a:rPr lang="en-US" dirty="0"/>
              <a:t>“I want to help all people.”</a:t>
            </a:r>
          </a:p>
          <a:p>
            <a:pPr lvl="1">
              <a:spcAft>
                <a:spcPts val="600"/>
              </a:spcAft>
            </a:pPr>
            <a:r>
              <a:rPr lang="en-US" dirty="0"/>
              <a:t>“I think I am a strong candidate for a PhD in psychology because people have always come to me with their problems; I am viewed as a warm, empathetic, and caring person.”</a:t>
            </a:r>
          </a:p>
          <a:p>
            <a:pPr marL="1463040" lvl="5" indent="0">
              <a:spcAft>
                <a:spcPts val="600"/>
              </a:spcAft>
              <a:buNone/>
            </a:pPr>
            <a:r>
              <a:rPr lang="en-US" sz="2000" dirty="0"/>
              <a:t>Or (my personal favorite)</a:t>
            </a:r>
          </a:p>
          <a:p>
            <a:pPr lvl="1"/>
            <a:r>
              <a:rPr lang="en-US" dirty="0"/>
              <a:t>“I feel a thrill of excitement every time I step into a morgue.”</a:t>
            </a:r>
          </a:p>
          <a:p>
            <a:endParaRPr lang="en-US" dirty="0"/>
          </a:p>
        </p:txBody>
      </p:sp>
    </p:spTree>
    <p:extLst>
      <p:ext uri="{BB962C8B-B14F-4D97-AF65-F5344CB8AC3E}">
        <p14:creationId xmlns:p14="http://schemas.microsoft.com/office/powerpoint/2010/main" val="503218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418983"/>
            <a:ext cx="10972800" cy="1143000"/>
          </a:xfrm>
        </p:spPr>
        <p:txBody>
          <a:bodyPr>
            <a:normAutofit fontScale="90000"/>
          </a:bodyPr>
          <a:lstStyle/>
          <a:p>
            <a:pPr marL="27432"/>
            <a:r>
              <a:rPr lang="en-US" dirty="0"/>
              <a:t>“Kisses of death” (KODs) for your application</a:t>
            </a:r>
          </a:p>
        </p:txBody>
      </p:sp>
      <p:sp>
        <p:nvSpPr>
          <p:cNvPr id="3" name="Content Placeholder 2"/>
          <p:cNvSpPr>
            <a:spLocks noGrp="1"/>
          </p:cNvSpPr>
          <p:nvPr>
            <p:ph idx="1"/>
          </p:nvPr>
        </p:nvSpPr>
        <p:spPr>
          <a:xfrm>
            <a:off x="472440" y="3002280"/>
            <a:ext cx="11247120" cy="3855720"/>
          </a:xfrm>
        </p:spPr>
        <p:txBody>
          <a:bodyPr>
            <a:normAutofit/>
          </a:bodyPr>
          <a:lstStyle/>
          <a:p>
            <a:pPr lvl="2"/>
            <a:r>
              <a:rPr lang="en-US" sz="2400" dirty="0"/>
              <a:t>The preceding examples come from this very-entertaining and informative study:</a:t>
            </a:r>
          </a:p>
          <a:p>
            <a:pPr marL="1645920" lvl="6" indent="-457200">
              <a:buNone/>
            </a:pPr>
            <a:endParaRPr lang="en-US" sz="2000" dirty="0"/>
          </a:p>
          <a:p>
            <a:pPr marL="1645920" lvl="6" indent="-457200">
              <a:buNone/>
            </a:pPr>
            <a:r>
              <a:rPr lang="en-US" sz="2000" dirty="0"/>
              <a:t>Appleby, D. C. &amp; Appleby, K. M. (2006). Kisses of death in the graduate school application process. </a:t>
            </a:r>
            <a:r>
              <a:rPr lang="en-US" sz="2000" i="1" dirty="0"/>
              <a:t>Teaching of Psychology, 33</a:t>
            </a:r>
            <a:r>
              <a:rPr lang="en-US" sz="2000" dirty="0"/>
              <a:t>(1), 19-24.</a:t>
            </a:r>
          </a:p>
          <a:p>
            <a:pPr marL="1645920" lvl="6" indent="-457200">
              <a:buNone/>
            </a:pPr>
            <a:endParaRPr lang="en-US" sz="2000" dirty="0"/>
          </a:p>
          <a:p>
            <a:pPr lvl="2"/>
            <a:r>
              <a:rPr lang="en-US" sz="2400" dirty="0"/>
              <a:t>The authors define “kisses of death (KODs)” as “aberrant types of information that cause graduate admissions committees to reject otherwise strong applicants.”</a:t>
            </a:r>
          </a:p>
        </p:txBody>
      </p:sp>
    </p:spTree>
    <p:extLst>
      <p:ext uri="{BB962C8B-B14F-4D97-AF65-F5344CB8AC3E}">
        <p14:creationId xmlns:p14="http://schemas.microsoft.com/office/powerpoint/2010/main" val="2749087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785" y="936844"/>
            <a:ext cx="10972800" cy="1143000"/>
          </a:xfrm>
        </p:spPr>
        <p:txBody>
          <a:bodyPr>
            <a:normAutofit/>
          </a:bodyPr>
          <a:lstStyle/>
          <a:p>
            <a:r>
              <a:rPr lang="en-US" dirty="0"/>
              <a:t>Types of KODs</a:t>
            </a:r>
            <a:endParaRPr lang="en-US" sz="2700" dirty="0"/>
          </a:p>
        </p:txBody>
      </p:sp>
      <p:sp>
        <p:nvSpPr>
          <p:cNvPr id="3" name="Content Placeholder 2"/>
          <p:cNvSpPr>
            <a:spLocks noGrp="1"/>
          </p:cNvSpPr>
          <p:nvPr>
            <p:ph idx="1"/>
          </p:nvPr>
        </p:nvSpPr>
        <p:spPr>
          <a:xfrm>
            <a:off x="534785" y="2568633"/>
            <a:ext cx="11244350" cy="3823853"/>
          </a:xfrm>
        </p:spPr>
        <p:txBody>
          <a:bodyPr>
            <a:normAutofit fontScale="92500" lnSpcReduction="10000"/>
          </a:bodyPr>
          <a:lstStyle/>
          <a:p>
            <a:pPr lvl="1">
              <a:spcAft>
                <a:spcPts val="600"/>
              </a:spcAft>
            </a:pPr>
            <a:r>
              <a:rPr lang="en-US" dirty="0"/>
              <a:t>There are 5 major categories:</a:t>
            </a:r>
          </a:p>
          <a:p>
            <a:pPr marL="1399032" lvl="3" indent="-457200">
              <a:spcAft>
                <a:spcPts val="600"/>
              </a:spcAft>
              <a:buAutoNum type="arabicPeriod"/>
            </a:pPr>
            <a:r>
              <a:rPr lang="en-US" dirty="0"/>
              <a:t>Damaging personal statements </a:t>
            </a:r>
            <a:r>
              <a:rPr lang="en-US" i="1" dirty="0"/>
              <a:t>(e.g. disclosing mental health or substance abuse issues)</a:t>
            </a:r>
          </a:p>
          <a:p>
            <a:pPr marL="1399032" lvl="3" indent="-457200">
              <a:spcAft>
                <a:spcPts val="600"/>
              </a:spcAft>
              <a:buAutoNum type="arabicPeriod"/>
            </a:pPr>
            <a:r>
              <a:rPr lang="en-US" dirty="0"/>
              <a:t>Harmful letters of recommendation </a:t>
            </a:r>
            <a:r>
              <a:rPr lang="en-US" i="1" dirty="0"/>
              <a:t>(usually the result of asking the wrong person)</a:t>
            </a:r>
          </a:p>
          <a:p>
            <a:pPr marL="1399032" lvl="3" indent="-457200">
              <a:spcAft>
                <a:spcPts val="600"/>
              </a:spcAft>
              <a:buAutoNum type="arabicPeriod"/>
            </a:pPr>
            <a:r>
              <a:rPr lang="en-US" dirty="0"/>
              <a:t>Lack of program information </a:t>
            </a:r>
            <a:r>
              <a:rPr lang="en-US" i="1" dirty="0"/>
              <a:t>(i.e. a generic approach, or saying you’re a perfect fit without showing why/how)</a:t>
            </a:r>
          </a:p>
          <a:p>
            <a:pPr marL="1399032" lvl="3" indent="-457200">
              <a:spcAft>
                <a:spcPts val="600"/>
              </a:spcAft>
              <a:buAutoNum type="arabicPeriod"/>
            </a:pPr>
            <a:r>
              <a:rPr lang="en-US" dirty="0"/>
              <a:t>Poor writing skills </a:t>
            </a:r>
            <a:r>
              <a:rPr lang="en-US" i="1" dirty="0"/>
              <a:t>(obvious)</a:t>
            </a:r>
          </a:p>
          <a:p>
            <a:pPr marL="1399032" lvl="3" indent="-457200">
              <a:spcAft>
                <a:spcPts val="600"/>
              </a:spcAft>
              <a:buAutoNum type="arabicPeriod"/>
            </a:pPr>
            <a:r>
              <a:rPr lang="en-US" dirty="0"/>
              <a:t>Misfired attempts to impress </a:t>
            </a:r>
            <a:r>
              <a:rPr lang="en-US" i="1" dirty="0"/>
              <a:t>(or what I like to call “they know that they’re awesome—you don’t need to tell them”).</a:t>
            </a:r>
          </a:p>
          <a:p>
            <a:pPr marL="1399032" lvl="3" indent="-457200">
              <a:buAutoNum type="arabicPeriod"/>
            </a:pPr>
            <a:endParaRPr lang="en-US" dirty="0"/>
          </a:p>
          <a:p>
            <a:pPr marL="736092" lvl="1" indent="-342900"/>
            <a:r>
              <a:rPr lang="en-US" dirty="0"/>
              <a:t>Notice that all but #2 directly relate to the personal statement/statement of purpose. </a:t>
            </a:r>
          </a:p>
        </p:txBody>
      </p:sp>
    </p:spTree>
    <p:extLst>
      <p:ext uri="{BB962C8B-B14F-4D97-AF65-F5344CB8AC3E}">
        <p14:creationId xmlns:p14="http://schemas.microsoft.com/office/powerpoint/2010/main" val="2040654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032" y="494151"/>
            <a:ext cx="10972800" cy="1143000"/>
          </a:xfrm>
        </p:spPr>
        <p:txBody>
          <a:bodyPr>
            <a:normAutofit/>
          </a:bodyPr>
          <a:lstStyle/>
          <a:p>
            <a:r>
              <a:rPr lang="en-US" dirty="0"/>
              <a:t>How to avoid KODs</a:t>
            </a:r>
            <a:endParaRPr lang="en-US" sz="2700" dirty="0"/>
          </a:p>
        </p:txBody>
      </p:sp>
      <p:sp>
        <p:nvSpPr>
          <p:cNvPr id="3" name="Content Placeholder 2"/>
          <p:cNvSpPr>
            <a:spLocks noGrp="1"/>
          </p:cNvSpPr>
          <p:nvPr>
            <p:ph idx="1"/>
          </p:nvPr>
        </p:nvSpPr>
        <p:spPr>
          <a:xfrm>
            <a:off x="435032" y="1953491"/>
            <a:ext cx="11601797" cy="4804756"/>
          </a:xfrm>
        </p:spPr>
        <p:txBody>
          <a:bodyPr>
            <a:normAutofit fontScale="92500" lnSpcReduction="10000"/>
          </a:bodyPr>
          <a:lstStyle/>
          <a:p>
            <a:pPr lvl="1">
              <a:spcAft>
                <a:spcPts val="600"/>
              </a:spcAft>
            </a:pPr>
            <a:r>
              <a:rPr lang="en-US" dirty="0"/>
              <a:t>Avoid references to your mental health and/or irrelevant personal problems. Don’t let them think that you’ll have trouble in, or drop out of, grad school.</a:t>
            </a:r>
          </a:p>
          <a:p>
            <a:pPr lvl="1">
              <a:spcAft>
                <a:spcPts val="600"/>
              </a:spcAft>
            </a:pPr>
            <a:r>
              <a:rPr lang="en-US" dirty="0"/>
              <a:t>Avoid excessively altruistic statements (“I’m going to save the world”). Don’t make it seem like your need to help others is greater than your desire to do research and engage in academic/professional activities.</a:t>
            </a:r>
          </a:p>
          <a:p>
            <a:pPr lvl="1">
              <a:spcAft>
                <a:spcPts val="600"/>
              </a:spcAft>
            </a:pPr>
            <a:r>
              <a:rPr lang="en-US" dirty="0"/>
              <a:t>Avoid excessively self-revealing information (“TMI”). Don’t make it seem like you’re unaware of professional boundaries.</a:t>
            </a:r>
          </a:p>
          <a:p>
            <a:pPr lvl="1">
              <a:spcAft>
                <a:spcPts val="600"/>
              </a:spcAft>
            </a:pPr>
            <a:r>
              <a:rPr lang="en-US" dirty="0"/>
              <a:t>Avoid humor, attempts to appear cute or clever, and references to God/religion (unless these are directly related to your field of study—and even then, proceed with caution). Don’t let them think that you’re unaware of the formal culture of grad studies or that you don’t take your own application seriously.</a:t>
            </a:r>
          </a:p>
          <a:p>
            <a:pPr lvl="1">
              <a:spcAft>
                <a:spcPts val="600"/>
              </a:spcAft>
            </a:pPr>
            <a:r>
              <a:rPr lang="en-US" dirty="0"/>
              <a:t>Avoid generic statements that make you seem unfamiliar with the program. Don’t let them think you’re lazy or unprepared.</a:t>
            </a:r>
          </a:p>
          <a:p>
            <a:pPr lvl="1">
              <a:spcAft>
                <a:spcPts val="600"/>
              </a:spcAft>
            </a:pPr>
            <a:endParaRPr lang="en-US" dirty="0"/>
          </a:p>
        </p:txBody>
      </p:sp>
    </p:spTree>
    <p:extLst>
      <p:ext uri="{BB962C8B-B14F-4D97-AF65-F5344CB8AC3E}">
        <p14:creationId xmlns:p14="http://schemas.microsoft.com/office/powerpoint/2010/main" val="2727696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032" y="587710"/>
            <a:ext cx="10972800" cy="1143000"/>
          </a:xfrm>
        </p:spPr>
        <p:txBody>
          <a:bodyPr>
            <a:normAutofit/>
          </a:bodyPr>
          <a:lstStyle/>
          <a:p>
            <a:r>
              <a:rPr lang="en-US" dirty="0"/>
              <a:t>How to avoid KODs   </a:t>
            </a:r>
            <a:r>
              <a:rPr lang="en-US" sz="4000" dirty="0"/>
              <a:t>(continued)</a:t>
            </a:r>
            <a:endParaRPr lang="en-US" sz="1800" dirty="0"/>
          </a:p>
        </p:txBody>
      </p:sp>
      <p:sp>
        <p:nvSpPr>
          <p:cNvPr id="3" name="Content Placeholder 2"/>
          <p:cNvSpPr>
            <a:spLocks noGrp="1"/>
          </p:cNvSpPr>
          <p:nvPr>
            <p:ph idx="1"/>
          </p:nvPr>
        </p:nvSpPr>
        <p:spPr>
          <a:xfrm>
            <a:off x="701040" y="1930216"/>
            <a:ext cx="10972800" cy="4239489"/>
          </a:xfrm>
        </p:spPr>
        <p:txBody>
          <a:bodyPr>
            <a:normAutofit/>
          </a:bodyPr>
          <a:lstStyle/>
          <a:p>
            <a:pPr lvl="1">
              <a:spcAft>
                <a:spcPts val="600"/>
              </a:spcAft>
            </a:pPr>
            <a:r>
              <a:rPr lang="en-US" dirty="0"/>
              <a:t>Avoid saying that you’re the perfect fit for the program without providing evidence (this relates to </a:t>
            </a:r>
            <a:r>
              <a:rPr lang="en-US" b="1" dirty="0"/>
              <a:t>“showing, rather than telling”—</a:t>
            </a:r>
            <a:r>
              <a:rPr lang="en-US" dirty="0"/>
              <a:t>see next slide).</a:t>
            </a:r>
          </a:p>
          <a:p>
            <a:pPr lvl="1">
              <a:spcAft>
                <a:spcPts val="600"/>
              </a:spcAft>
            </a:pPr>
            <a:r>
              <a:rPr lang="en-US" dirty="0"/>
              <a:t>Avoid attempts to praise or flatter the university or its faculty, or inappropriate attempts to impress the admissions people. They know they’re awesome – you don’t need to tell them (or even worse, bribe them). </a:t>
            </a:r>
          </a:p>
          <a:p>
            <a:pPr lvl="1">
              <a:spcAft>
                <a:spcPts val="600"/>
              </a:spcAft>
            </a:pPr>
            <a:r>
              <a:rPr lang="en-US" dirty="0"/>
              <a:t>Avoid putting other people/institutions down (e.g. “I didn’t learn anything in undergrad, so I’m applying to your program so that I can actually learn something”). </a:t>
            </a:r>
          </a:p>
          <a:p>
            <a:pPr lvl="1">
              <a:spcAft>
                <a:spcPts val="600"/>
              </a:spcAft>
            </a:pPr>
            <a:r>
              <a:rPr lang="en-US" dirty="0"/>
              <a:t>(Obviously) Avoid sending in a sloppy first draft that you wrote the night before. Grammar and usage issues are an especially deadly KOD.</a:t>
            </a:r>
          </a:p>
        </p:txBody>
      </p:sp>
    </p:spTree>
    <p:extLst>
      <p:ext uri="{BB962C8B-B14F-4D97-AF65-F5344CB8AC3E}">
        <p14:creationId xmlns:p14="http://schemas.microsoft.com/office/powerpoint/2010/main" val="2924823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1341" y="682719"/>
            <a:ext cx="10972800" cy="1143000"/>
          </a:xfrm>
        </p:spPr>
        <p:txBody>
          <a:bodyPr/>
          <a:lstStyle/>
          <a:p>
            <a:r>
              <a:rPr lang="en-US" dirty="0"/>
              <a:t>Showing vs. Telling </a:t>
            </a:r>
            <a:r>
              <a:rPr lang="en-US" sz="1800" dirty="0"/>
              <a:t>(from Karen </a:t>
            </a:r>
            <a:r>
              <a:rPr lang="en-US" sz="1800" dirty="0" err="1"/>
              <a:t>Kelsky’s</a:t>
            </a:r>
            <a:r>
              <a:rPr lang="en-US" sz="1800" dirty="0"/>
              <a:t> “A+ Admissions Essays”)</a:t>
            </a:r>
            <a:endParaRPr lang="en-US" dirty="0"/>
          </a:p>
        </p:txBody>
      </p:sp>
      <p:sp>
        <p:nvSpPr>
          <p:cNvPr id="10" name="Content Placeholder 9"/>
          <p:cNvSpPr>
            <a:spLocks noGrp="1"/>
          </p:cNvSpPr>
          <p:nvPr>
            <p:ph idx="1"/>
          </p:nvPr>
        </p:nvSpPr>
        <p:spPr>
          <a:xfrm>
            <a:off x="654422" y="2123739"/>
            <a:ext cx="11116235" cy="4644614"/>
          </a:xfrm>
        </p:spPr>
        <p:txBody>
          <a:bodyPr/>
          <a:lstStyle/>
          <a:p>
            <a:pPr marL="1154430" lvl="2" indent="-514350">
              <a:spcAft>
                <a:spcPts val="600"/>
              </a:spcAft>
              <a:buFont typeface="+mj-lt"/>
              <a:buAutoNum type="arabicPeriod"/>
            </a:pPr>
            <a:r>
              <a:rPr lang="en-US" sz="2400" dirty="0"/>
              <a:t>“I am passionate about biology.” – </a:t>
            </a:r>
            <a:r>
              <a:rPr lang="en-US" sz="2400" dirty="0">
                <a:solidFill>
                  <a:schemeClr val="accent4"/>
                </a:solidFill>
              </a:rPr>
              <a:t>Anyone can say this. There is no way to prove or disprove this statement. </a:t>
            </a:r>
          </a:p>
          <a:p>
            <a:pPr marL="1154430" lvl="2" indent="-514350">
              <a:spcAft>
                <a:spcPts val="600"/>
              </a:spcAft>
              <a:buFont typeface="+mj-lt"/>
              <a:buAutoNum type="arabicPeriod"/>
            </a:pPr>
            <a:r>
              <a:rPr lang="en-US" sz="2400" dirty="0"/>
              <a:t>“I took all of the courses in biology and biochemistry that my undergraduate institution offered, served as the president of our local Society for Biology Students chapter, and am currently involved in a summer field research internship with Professor XXX of the Biology Department on the effects of climate change on indigenous flora and fauna of the Costa Rican rainforest.” – </a:t>
            </a:r>
            <a:r>
              <a:rPr lang="en-US" sz="2400" dirty="0">
                <a:solidFill>
                  <a:schemeClr val="accent4"/>
                </a:solidFill>
              </a:rPr>
              <a:t>This statement is specific, unique to the writer’s experience, and </a:t>
            </a:r>
            <a:r>
              <a:rPr lang="en-US" sz="2400" b="1" dirty="0">
                <a:solidFill>
                  <a:schemeClr val="accent4"/>
                </a:solidFill>
              </a:rPr>
              <a:t>shows </a:t>
            </a:r>
            <a:r>
              <a:rPr lang="en-US" sz="2400" dirty="0">
                <a:solidFill>
                  <a:schemeClr val="accent4"/>
                </a:solidFill>
              </a:rPr>
              <a:t>evidence that the writer is passionate about biology without even having to say it. </a:t>
            </a:r>
          </a:p>
        </p:txBody>
      </p:sp>
    </p:spTree>
    <p:extLst>
      <p:ext uri="{BB962C8B-B14F-4D97-AF65-F5344CB8AC3E}">
        <p14:creationId xmlns:p14="http://schemas.microsoft.com/office/powerpoint/2010/main" val="612810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0163" y="845939"/>
            <a:ext cx="10972800" cy="1143000"/>
          </a:xfrm>
        </p:spPr>
        <p:txBody>
          <a:bodyPr>
            <a:normAutofit/>
          </a:bodyPr>
          <a:lstStyle/>
          <a:p>
            <a:r>
              <a:rPr lang="en-US" sz="3600" dirty="0"/>
              <a:t>So what SHOULD you do for your audience (admissions readers)?</a:t>
            </a:r>
          </a:p>
        </p:txBody>
      </p:sp>
      <p:sp>
        <p:nvSpPr>
          <p:cNvPr id="3" name="Content Placeholder 2"/>
          <p:cNvSpPr>
            <a:spLocks noGrp="1"/>
          </p:cNvSpPr>
          <p:nvPr>
            <p:ph idx="1"/>
          </p:nvPr>
        </p:nvSpPr>
        <p:spPr>
          <a:xfrm>
            <a:off x="675873" y="2123163"/>
            <a:ext cx="10972800" cy="4239489"/>
          </a:xfrm>
        </p:spPr>
        <p:txBody>
          <a:bodyPr>
            <a:normAutofit fontScale="92500" lnSpcReduction="20000"/>
          </a:bodyPr>
          <a:lstStyle/>
          <a:p>
            <a:pPr lvl="1">
              <a:spcAft>
                <a:spcPts val="600"/>
              </a:spcAft>
            </a:pPr>
            <a:r>
              <a:rPr lang="en-US" dirty="0"/>
              <a:t>Use evidence to back up your claims, as you would in any essay (that’s another way of thinking about showing vs. telling.)</a:t>
            </a:r>
          </a:p>
          <a:p>
            <a:pPr lvl="1">
              <a:spcAft>
                <a:spcPts val="600"/>
              </a:spcAft>
            </a:pPr>
            <a:r>
              <a:rPr lang="en-US" dirty="0"/>
              <a:t>Be clear and direct. Don’t use overly complex language just to “sound smart” or appear “scholarly.” Remember that these essays are not vocab or IQ tests.</a:t>
            </a:r>
          </a:p>
          <a:p>
            <a:pPr lvl="1">
              <a:spcAft>
                <a:spcPts val="600"/>
              </a:spcAft>
            </a:pPr>
            <a:r>
              <a:rPr lang="en-US" dirty="0"/>
              <a:t>Give yourself time to write multiple drafts/revisions.</a:t>
            </a:r>
          </a:p>
          <a:p>
            <a:pPr lvl="1">
              <a:spcAft>
                <a:spcPts val="600"/>
              </a:spcAft>
            </a:pPr>
            <a:r>
              <a:rPr lang="en-US" dirty="0"/>
              <a:t>Do your homework and be specific. Tailor your essay to each program. You can recycle parts, but don’t just send 10  programs the same essay with the names of the schools swapped out – generally, this doesn’t work.</a:t>
            </a:r>
          </a:p>
          <a:p>
            <a:pPr lvl="1">
              <a:spcAft>
                <a:spcPts val="600"/>
              </a:spcAft>
            </a:pPr>
            <a:r>
              <a:rPr lang="en-US" dirty="0"/>
              <a:t>As Karen </a:t>
            </a:r>
            <a:r>
              <a:rPr lang="en-US" dirty="0" err="1"/>
              <a:t>Kelsky</a:t>
            </a:r>
            <a:r>
              <a:rPr lang="en-US" dirty="0"/>
              <a:t> says, “take your ego out of it”: “You may not be the best judge of what elements speak effectively to other people Your readers, editors, advisors, professors, &amp; TAs may have a more hard-eyed insight into what works and what doesn’t. Listen to them.”</a:t>
            </a:r>
          </a:p>
          <a:p>
            <a:pPr lvl="1">
              <a:spcAft>
                <a:spcPts val="600"/>
              </a:spcAft>
            </a:pPr>
            <a:endParaRPr lang="en-US" dirty="0"/>
          </a:p>
          <a:p>
            <a:pPr lvl="1">
              <a:spcAft>
                <a:spcPts val="600"/>
              </a:spcAft>
            </a:pPr>
            <a:endParaRPr lang="en-US" dirty="0"/>
          </a:p>
        </p:txBody>
      </p:sp>
    </p:spTree>
    <p:extLst>
      <p:ext uri="{BB962C8B-B14F-4D97-AF65-F5344CB8AC3E}">
        <p14:creationId xmlns:p14="http://schemas.microsoft.com/office/powerpoint/2010/main" val="863199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Now, let’s try an activity…</a:t>
            </a:r>
          </a:p>
        </p:txBody>
      </p:sp>
      <p:sp>
        <p:nvSpPr>
          <p:cNvPr id="3" name="Content Placeholder 2"/>
          <p:cNvSpPr>
            <a:spLocks noGrp="1"/>
          </p:cNvSpPr>
          <p:nvPr>
            <p:ph idx="1"/>
          </p:nvPr>
        </p:nvSpPr>
        <p:spPr/>
        <p:txBody>
          <a:bodyPr/>
          <a:lstStyle/>
          <a:p>
            <a:pPr marL="0" indent="0">
              <a:buNone/>
            </a:pPr>
            <a:endParaRPr lang="en-US" dirty="0"/>
          </a:p>
          <a:p>
            <a:r>
              <a:rPr lang="en-US" dirty="0"/>
              <a:t>Let’s take a few minutes to fill out a personal statement worksheet (“brag sheet”). </a:t>
            </a:r>
          </a:p>
          <a:p>
            <a:pPr marL="0" indent="0">
              <a:buNone/>
            </a:pPr>
            <a:endParaRPr lang="en-US" dirty="0"/>
          </a:p>
          <a:p>
            <a:r>
              <a:rPr lang="en-US" dirty="0"/>
              <a:t>Feel free to ask questions and/or talk with a friend/partner during the process.</a:t>
            </a:r>
          </a:p>
          <a:p>
            <a:endParaRPr lang="en-US" dirty="0"/>
          </a:p>
          <a:p>
            <a:r>
              <a:rPr lang="en-US" dirty="0"/>
              <a:t>Now, let’s discuss the nuts and bolts of how to use this information in a Statement of Purpose…</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346232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1071641"/>
            <a:ext cx="10972800" cy="1143000"/>
          </a:xfrm>
        </p:spPr>
        <p:txBody>
          <a:bodyPr>
            <a:normAutofit fontScale="90000"/>
          </a:bodyPr>
          <a:lstStyle/>
          <a:p>
            <a:r>
              <a:rPr lang="en-US" dirty="0"/>
              <a:t>One possible way to structure your statement</a:t>
            </a:r>
          </a:p>
        </p:txBody>
      </p:sp>
      <p:sp>
        <p:nvSpPr>
          <p:cNvPr id="2" name="Content Placeholder 1"/>
          <p:cNvSpPr>
            <a:spLocks noGrp="1"/>
          </p:cNvSpPr>
          <p:nvPr>
            <p:ph idx="1"/>
          </p:nvPr>
        </p:nvSpPr>
        <p:spPr>
          <a:xfrm>
            <a:off x="609600" y="2322217"/>
            <a:ext cx="10972800" cy="4389120"/>
          </a:xfrm>
        </p:spPr>
        <p:txBody>
          <a:bodyPr>
            <a:normAutofit/>
          </a:bodyPr>
          <a:lstStyle/>
          <a:p>
            <a:r>
              <a:rPr lang="en-US" dirty="0"/>
              <a:t>Paragraph 1: Introduction </a:t>
            </a:r>
          </a:p>
          <a:p>
            <a:pPr marL="365760" lvl="1" indent="0">
              <a:buNone/>
            </a:pPr>
            <a:r>
              <a:rPr lang="en-US" dirty="0"/>
              <a:t>Tell an anecdote (option 1) or just dive right in (option 2)…</a:t>
            </a:r>
          </a:p>
          <a:p>
            <a:pPr marL="640080" lvl="2" indent="0">
              <a:buNone/>
            </a:pPr>
            <a:r>
              <a:rPr lang="en-US" b="1" dirty="0"/>
              <a:t>For example: </a:t>
            </a:r>
          </a:p>
          <a:p>
            <a:pPr marL="640080" lvl="2" indent="0">
              <a:buNone/>
            </a:pPr>
            <a:r>
              <a:rPr lang="en-US" dirty="0"/>
              <a:t>1.	A student applying to physical therapy programs (PT) could write an anecdote something like this: “When I first started volunteering at X hospital, my assignment was to assist the lead therapist with Y. My first patient, call her Maria, came in with a leg that had been badly injured in a car accident. Over the next several months, I helped the therapist walk Maria through various exercises… When I finally saw her walk up the stairs unassisted, I felt so proud of the small but important role I played in her recovery.  This is when I knew for sure that PT was the right career for me.” </a:t>
            </a:r>
          </a:p>
          <a:p>
            <a:pPr marL="640080" lvl="2" indent="0">
              <a:buNone/>
            </a:pPr>
            <a:r>
              <a:rPr lang="en-US" dirty="0"/>
              <a:t>2.	“I am applying to the master’s program in Y at X university to prepare me for a career in counseling students in higher education settings…”</a:t>
            </a:r>
          </a:p>
          <a:p>
            <a:pPr marL="365760" lvl="1" indent="0">
              <a:buNone/>
            </a:pPr>
            <a:endParaRPr lang="en-US" dirty="0"/>
          </a:p>
        </p:txBody>
      </p:sp>
    </p:spTree>
    <p:extLst>
      <p:ext uri="{BB962C8B-B14F-4D97-AF65-F5344CB8AC3E}">
        <p14:creationId xmlns:p14="http://schemas.microsoft.com/office/powerpoint/2010/main" val="3339554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1233005"/>
            <a:ext cx="10972800" cy="1143000"/>
          </a:xfrm>
        </p:spPr>
        <p:txBody>
          <a:bodyPr>
            <a:normAutofit fontScale="90000"/>
          </a:bodyPr>
          <a:lstStyle/>
          <a:p>
            <a:r>
              <a:rPr lang="en-US" dirty="0"/>
              <a:t>One possible way to structure your statement </a:t>
            </a:r>
            <a:r>
              <a:rPr lang="en-US" sz="3100" dirty="0"/>
              <a:t>(continued)</a:t>
            </a:r>
          </a:p>
        </p:txBody>
      </p:sp>
      <p:sp>
        <p:nvSpPr>
          <p:cNvPr id="2" name="Content Placeholder 1"/>
          <p:cNvSpPr>
            <a:spLocks noGrp="1"/>
          </p:cNvSpPr>
          <p:nvPr>
            <p:ph idx="1"/>
          </p:nvPr>
        </p:nvSpPr>
        <p:spPr>
          <a:xfrm>
            <a:off x="609600" y="2698735"/>
            <a:ext cx="10972800" cy="4389120"/>
          </a:xfrm>
        </p:spPr>
        <p:txBody>
          <a:bodyPr>
            <a:normAutofit/>
          </a:bodyPr>
          <a:lstStyle/>
          <a:p>
            <a:r>
              <a:rPr lang="en-US" dirty="0"/>
              <a:t>Paragraph 2: Education</a:t>
            </a:r>
          </a:p>
          <a:p>
            <a:pPr marL="640080" lvl="2" indent="0">
              <a:buNone/>
            </a:pPr>
            <a:r>
              <a:rPr lang="en-US" b="1" dirty="0"/>
              <a:t>For example: </a:t>
            </a:r>
          </a:p>
          <a:p>
            <a:pPr marL="640080" lvl="2" indent="0">
              <a:buNone/>
            </a:pPr>
            <a:r>
              <a:rPr lang="en-US" dirty="0"/>
              <a:t>“To prepare myself for graduate study in W field, I have taken courses in X, Y, and Z…”</a:t>
            </a:r>
          </a:p>
          <a:p>
            <a:pPr marL="640080" lvl="2" indent="0">
              <a:buNone/>
            </a:pPr>
            <a:r>
              <a:rPr lang="en-US" dirty="0"/>
              <a:t>“X professor or Y course first exposed me to…”</a:t>
            </a:r>
          </a:p>
          <a:p>
            <a:pPr marL="640080" lvl="2" indent="0">
              <a:buNone/>
            </a:pPr>
            <a:r>
              <a:rPr lang="en-US" dirty="0"/>
              <a:t>“I am interested in exploring X question…”</a:t>
            </a:r>
          </a:p>
          <a:p>
            <a:pPr marL="640080" lvl="2" indent="0">
              <a:buNone/>
            </a:pPr>
            <a:r>
              <a:rPr lang="en-US" dirty="0"/>
              <a:t>“I learned about X technique or theory which deepened my understanding of…”</a:t>
            </a:r>
          </a:p>
          <a:p>
            <a:endParaRPr lang="en-US" dirty="0"/>
          </a:p>
        </p:txBody>
      </p:sp>
    </p:spTree>
    <p:extLst>
      <p:ext uri="{BB962C8B-B14F-4D97-AF65-F5344CB8AC3E}">
        <p14:creationId xmlns:p14="http://schemas.microsoft.com/office/powerpoint/2010/main" val="594038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18564" y="1331618"/>
            <a:ext cx="10972800" cy="1143000"/>
          </a:xfrm>
        </p:spPr>
        <p:txBody>
          <a:bodyPr>
            <a:normAutofit fontScale="90000"/>
          </a:bodyPr>
          <a:lstStyle/>
          <a:p>
            <a:r>
              <a:rPr lang="en-US" dirty="0"/>
              <a:t>One possible way to structure your statement </a:t>
            </a:r>
            <a:r>
              <a:rPr lang="en-US" sz="3100" dirty="0"/>
              <a:t>(continued)</a:t>
            </a:r>
          </a:p>
        </p:txBody>
      </p:sp>
      <p:sp>
        <p:nvSpPr>
          <p:cNvPr id="2" name="Content Placeholder 1"/>
          <p:cNvSpPr>
            <a:spLocks noGrp="1"/>
          </p:cNvSpPr>
          <p:nvPr>
            <p:ph idx="1"/>
          </p:nvPr>
        </p:nvSpPr>
        <p:spPr>
          <a:xfrm>
            <a:off x="690283" y="3003535"/>
            <a:ext cx="10972800" cy="4389120"/>
          </a:xfrm>
        </p:spPr>
        <p:txBody>
          <a:bodyPr>
            <a:normAutofit/>
          </a:bodyPr>
          <a:lstStyle/>
          <a:p>
            <a:r>
              <a:rPr lang="en-US" dirty="0"/>
              <a:t>Paragraphs 3-4 (1 or 2 paragraphs): Practical Experience </a:t>
            </a:r>
          </a:p>
          <a:p>
            <a:pPr marL="640080" lvl="2" indent="0">
              <a:buNone/>
            </a:pPr>
            <a:r>
              <a:rPr lang="en-US" b="1" dirty="0"/>
              <a:t>For example: </a:t>
            </a:r>
          </a:p>
          <a:p>
            <a:pPr marL="640080" lvl="2" indent="0">
              <a:buNone/>
            </a:pPr>
            <a:r>
              <a:rPr lang="en-US" dirty="0"/>
              <a:t>“To gain practical experience, I interned at X (place) under the supervision of Dr. Y. I performed Z duties…”</a:t>
            </a:r>
          </a:p>
          <a:p>
            <a:pPr marL="640080" lvl="2" indent="0">
              <a:buNone/>
            </a:pPr>
            <a:r>
              <a:rPr lang="en-US" dirty="0"/>
              <a:t>“At my job at X, I learned to apply Y theories in a real-life setting…” </a:t>
            </a:r>
          </a:p>
          <a:p>
            <a:pPr marL="640080" lvl="2" indent="0">
              <a:buNone/>
            </a:pPr>
            <a:r>
              <a:rPr lang="en-US" dirty="0"/>
              <a:t>“As a Research Assistant for Prof. Z, I was involved in Y studies of…”</a:t>
            </a:r>
          </a:p>
          <a:p>
            <a:endParaRPr lang="en-US" dirty="0"/>
          </a:p>
        </p:txBody>
      </p:sp>
    </p:spTree>
    <p:extLst>
      <p:ext uri="{BB962C8B-B14F-4D97-AF65-F5344CB8AC3E}">
        <p14:creationId xmlns:p14="http://schemas.microsoft.com/office/powerpoint/2010/main" val="185751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86EEC-2BFA-4D27-87F1-BF7ED0F75DCF}"/>
              </a:ext>
            </a:extLst>
          </p:cNvPr>
          <p:cNvSpPr>
            <a:spLocks noGrp="1"/>
          </p:cNvSpPr>
          <p:nvPr>
            <p:ph type="title"/>
          </p:nvPr>
        </p:nvSpPr>
        <p:spPr/>
        <p:txBody>
          <a:bodyPr/>
          <a:lstStyle/>
          <a:p>
            <a:r>
              <a:rPr lang="en-US" dirty="0"/>
              <a:t>Tell – Show – Lesson Learned</a:t>
            </a:r>
          </a:p>
        </p:txBody>
      </p:sp>
      <p:sp>
        <p:nvSpPr>
          <p:cNvPr id="3" name="Content Placeholder 2">
            <a:extLst>
              <a:ext uri="{FF2B5EF4-FFF2-40B4-BE49-F238E27FC236}">
                <a16:creationId xmlns:a16="http://schemas.microsoft.com/office/drawing/2014/main" id="{C1821243-E572-471F-AFBF-E5A430808C6F}"/>
              </a:ext>
            </a:extLst>
          </p:cNvPr>
          <p:cNvSpPr>
            <a:spLocks noGrp="1"/>
          </p:cNvSpPr>
          <p:nvPr>
            <p:ph idx="1"/>
          </p:nvPr>
        </p:nvSpPr>
        <p:spPr>
          <a:xfrm>
            <a:off x="609599" y="2013358"/>
            <a:ext cx="11302768" cy="4639112"/>
          </a:xfrm>
        </p:spPr>
        <p:txBody>
          <a:bodyPr>
            <a:normAutofit fontScale="92500" lnSpcReduction="10000"/>
          </a:bodyPr>
          <a:lstStyle/>
          <a:p>
            <a:pPr marL="0" indent="0" algn="l">
              <a:buNone/>
            </a:pPr>
            <a:r>
              <a:rPr lang="en-US" i="0" dirty="0">
                <a:solidFill>
                  <a:srgbClr val="1A1A1A"/>
                </a:solidFill>
                <a:effectLst/>
              </a:rPr>
              <a:t>The following structure is great for writing anecdotes/stories about experiences:</a:t>
            </a:r>
          </a:p>
          <a:p>
            <a:pPr marL="0" indent="0" algn="l">
              <a:buNone/>
            </a:pPr>
            <a:endParaRPr lang="en-US" b="1" i="0" dirty="0">
              <a:solidFill>
                <a:srgbClr val="1A1A1A"/>
              </a:solidFill>
              <a:effectLst/>
            </a:endParaRPr>
          </a:p>
          <a:p>
            <a:pPr marL="514350" indent="-514350" algn="l">
              <a:spcAft>
                <a:spcPts val="1200"/>
              </a:spcAft>
              <a:buFont typeface="+mj-lt"/>
              <a:buAutoNum type="arabicPeriod"/>
            </a:pPr>
            <a:r>
              <a:rPr lang="en-US" b="1" i="0" u="sng" dirty="0">
                <a:solidFill>
                  <a:srgbClr val="1A1A1A"/>
                </a:solidFill>
                <a:effectLst/>
              </a:rPr>
              <a:t>Tell</a:t>
            </a:r>
            <a:r>
              <a:rPr lang="en-US" b="1" i="0" dirty="0">
                <a:solidFill>
                  <a:srgbClr val="1A1A1A"/>
                </a:solidFill>
                <a:effectLst/>
              </a:rPr>
              <a:t> </a:t>
            </a:r>
            <a:r>
              <a:rPr lang="en-US" i="0" dirty="0">
                <a:solidFill>
                  <a:srgbClr val="1A1A1A"/>
                </a:solidFill>
                <a:effectLst/>
              </a:rPr>
              <a:t>what you did: “In my sophomore year, I worked in Dr. Abdullah’s zebrafish lab researching the topic of… My duties included…”</a:t>
            </a:r>
          </a:p>
          <a:p>
            <a:pPr marL="514350" indent="-514350" algn="l">
              <a:spcAft>
                <a:spcPts val="1200"/>
              </a:spcAft>
              <a:buFont typeface="+mj-lt"/>
              <a:buAutoNum type="arabicPeriod"/>
            </a:pPr>
            <a:r>
              <a:rPr lang="en-US" b="1" i="0" u="sng" dirty="0">
                <a:solidFill>
                  <a:srgbClr val="1A1A1A"/>
                </a:solidFill>
                <a:effectLst/>
              </a:rPr>
              <a:t>Show</a:t>
            </a:r>
            <a:r>
              <a:rPr lang="en-US" i="0" dirty="0">
                <a:solidFill>
                  <a:srgbClr val="1A1A1A"/>
                </a:solidFill>
                <a:effectLst/>
              </a:rPr>
              <a:t> some particular aspect of the experience that highlights your strengths or technical skills that you developed:  “The next year, I was third author on a paper reporting our findings on…”</a:t>
            </a:r>
          </a:p>
          <a:p>
            <a:pPr marL="514350" indent="-514350" algn="l">
              <a:buFont typeface="+mj-lt"/>
              <a:buAutoNum type="arabicPeriod"/>
            </a:pPr>
            <a:r>
              <a:rPr lang="en-US" dirty="0">
                <a:solidFill>
                  <a:srgbClr val="1A1A1A"/>
                </a:solidFill>
              </a:rPr>
              <a:t>D</a:t>
            </a:r>
            <a:r>
              <a:rPr lang="en-US" i="0" dirty="0">
                <a:solidFill>
                  <a:srgbClr val="1A1A1A"/>
                </a:solidFill>
                <a:effectLst/>
              </a:rPr>
              <a:t>escribe the </a:t>
            </a:r>
            <a:r>
              <a:rPr lang="en-US" b="1" i="0" u="sng" dirty="0">
                <a:solidFill>
                  <a:srgbClr val="1A1A1A"/>
                </a:solidFill>
                <a:effectLst/>
              </a:rPr>
              <a:t>Lesson (you) Learned</a:t>
            </a:r>
            <a:r>
              <a:rPr lang="en-US" b="1" i="0" dirty="0">
                <a:solidFill>
                  <a:srgbClr val="1A1A1A"/>
                </a:solidFill>
                <a:effectLst/>
              </a:rPr>
              <a:t> </a:t>
            </a:r>
            <a:r>
              <a:rPr lang="en-US" i="0" dirty="0">
                <a:solidFill>
                  <a:srgbClr val="1A1A1A"/>
                </a:solidFill>
                <a:effectLst/>
              </a:rPr>
              <a:t>and/or how this experience has prepared you for graduate school: “This experience taught me the importance of…” OR “I learned valuable skills/techniques, including… This knowledge is essential for an aspiring…, and I look forward to continuing to develop my skills in graduate school” OR “These skills will serve me well in my future role as a…”</a:t>
            </a:r>
            <a:endParaRPr lang="en-US" dirty="0"/>
          </a:p>
        </p:txBody>
      </p:sp>
    </p:spTree>
    <p:extLst>
      <p:ext uri="{BB962C8B-B14F-4D97-AF65-F5344CB8AC3E}">
        <p14:creationId xmlns:p14="http://schemas.microsoft.com/office/powerpoint/2010/main" val="1320792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18564" y="1331618"/>
            <a:ext cx="10972800" cy="1143000"/>
          </a:xfrm>
        </p:spPr>
        <p:txBody>
          <a:bodyPr>
            <a:normAutofit fontScale="90000"/>
          </a:bodyPr>
          <a:lstStyle/>
          <a:p>
            <a:r>
              <a:rPr lang="en-US" dirty="0"/>
              <a:t>One possible way to structure your statement </a:t>
            </a:r>
            <a:r>
              <a:rPr lang="en-US" sz="3100" dirty="0"/>
              <a:t>(continued)</a:t>
            </a:r>
          </a:p>
        </p:txBody>
      </p:sp>
      <p:sp>
        <p:nvSpPr>
          <p:cNvPr id="2" name="Content Placeholder 1"/>
          <p:cNvSpPr>
            <a:spLocks noGrp="1"/>
          </p:cNvSpPr>
          <p:nvPr>
            <p:ph idx="1"/>
          </p:nvPr>
        </p:nvSpPr>
        <p:spPr>
          <a:xfrm>
            <a:off x="728383" y="2717785"/>
            <a:ext cx="10972800" cy="4389120"/>
          </a:xfrm>
        </p:spPr>
        <p:txBody>
          <a:bodyPr>
            <a:normAutofit/>
          </a:bodyPr>
          <a:lstStyle/>
          <a:p>
            <a:r>
              <a:rPr lang="en-US" dirty="0"/>
              <a:t>Paragraph 4 or 5: Why you Chose that Graduate Program</a:t>
            </a:r>
          </a:p>
          <a:p>
            <a:pPr marL="640080" lvl="2" indent="0">
              <a:buNone/>
            </a:pPr>
            <a:r>
              <a:rPr lang="en-US" b="1" dirty="0"/>
              <a:t>For example: </a:t>
            </a:r>
          </a:p>
          <a:p>
            <a:pPr marL="640080" lvl="2" indent="0">
              <a:buNone/>
            </a:pPr>
            <a:r>
              <a:rPr lang="en-US" dirty="0"/>
              <a:t>“The program at X university suits me perfectly because…”</a:t>
            </a:r>
          </a:p>
          <a:p>
            <a:pPr marL="640080" lvl="2" indent="0">
              <a:buNone/>
            </a:pPr>
            <a:r>
              <a:rPr lang="en-US" dirty="0"/>
              <a:t> “This program aligns perfectly with my interests because…”</a:t>
            </a:r>
          </a:p>
          <a:p>
            <a:pPr marL="640080" lvl="2" indent="0">
              <a:buNone/>
            </a:pPr>
            <a:r>
              <a:rPr lang="en-US" dirty="0"/>
              <a:t>“The work of Professor X on Y topic is highly relevant to my research topic of Z because…”</a:t>
            </a:r>
          </a:p>
          <a:p>
            <a:pPr marL="640080" lvl="2" indent="0">
              <a:buNone/>
            </a:pPr>
            <a:r>
              <a:rPr lang="en-US" dirty="0"/>
              <a:t>“What attracts me the most to this program is…” </a:t>
            </a:r>
          </a:p>
          <a:p>
            <a:pPr marL="640080" lvl="2" indent="0">
              <a:buNone/>
            </a:pPr>
            <a:endParaRPr lang="en-US" dirty="0"/>
          </a:p>
          <a:p>
            <a:pPr marL="640080" lvl="2" indent="0">
              <a:buNone/>
            </a:pPr>
            <a:r>
              <a:rPr lang="en-US" dirty="0"/>
              <a:t>Make sure to show how you intend to build on, and contribute to, work that is already going on at that university.</a:t>
            </a:r>
          </a:p>
          <a:p>
            <a:endParaRPr lang="en-US" dirty="0"/>
          </a:p>
        </p:txBody>
      </p:sp>
    </p:spTree>
    <p:extLst>
      <p:ext uri="{BB962C8B-B14F-4D97-AF65-F5344CB8AC3E}">
        <p14:creationId xmlns:p14="http://schemas.microsoft.com/office/powerpoint/2010/main" val="2175342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18564" y="1331618"/>
            <a:ext cx="10972800" cy="1143000"/>
          </a:xfrm>
        </p:spPr>
        <p:txBody>
          <a:bodyPr>
            <a:normAutofit fontScale="90000"/>
          </a:bodyPr>
          <a:lstStyle/>
          <a:p>
            <a:r>
              <a:rPr lang="en-US" dirty="0"/>
              <a:t>One possible way to structure your statement </a:t>
            </a:r>
            <a:r>
              <a:rPr lang="en-US" sz="3100" dirty="0"/>
              <a:t>(continued)</a:t>
            </a:r>
          </a:p>
        </p:txBody>
      </p:sp>
      <p:sp>
        <p:nvSpPr>
          <p:cNvPr id="2" name="Content Placeholder 1"/>
          <p:cNvSpPr>
            <a:spLocks noGrp="1"/>
          </p:cNvSpPr>
          <p:nvPr>
            <p:ph idx="1"/>
          </p:nvPr>
        </p:nvSpPr>
        <p:spPr>
          <a:xfrm>
            <a:off x="690283" y="3003535"/>
            <a:ext cx="10972800" cy="4389120"/>
          </a:xfrm>
        </p:spPr>
        <p:txBody>
          <a:bodyPr>
            <a:normAutofit/>
          </a:bodyPr>
          <a:lstStyle/>
          <a:p>
            <a:r>
              <a:rPr lang="en-US" dirty="0"/>
              <a:t>Paragraph 5 or 6: Goals (often combined w/ the </a:t>
            </a:r>
            <a:r>
              <a:rPr lang="en-US"/>
              <a:t>conclusion paragraph)</a:t>
            </a:r>
            <a:endParaRPr lang="en-US" dirty="0"/>
          </a:p>
          <a:p>
            <a:pPr marL="640080" lvl="2" indent="0">
              <a:buNone/>
            </a:pPr>
            <a:r>
              <a:rPr lang="en-US" b="1" dirty="0"/>
              <a:t>For example: </a:t>
            </a:r>
          </a:p>
          <a:p>
            <a:pPr marL="640080" lvl="2" indent="0">
              <a:buNone/>
            </a:pPr>
            <a:r>
              <a:rPr lang="en-US" dirty="0"/>
              <a:t>“My short-term goal is to earn my certification in…”</a:t>
            </a:r>
          </a:p>
          <a:p>
            <a:pPr marL="640080" lvl="2" indent="0">
              <a:buNone/>
            </a:pPr>
            <a:r>
              <a:rPr lang="en-US" dirty="0"/>
              <a:t>“My ultimate goal is to work in X area as a Y.”</a:t>
            </a:r>
          </a:p>
          <a:p>
            <a:pPr marL="640080" lvl="2" indent="0">
              <a:buNone/>
            </a:pPr>
            <a:r>
              <a:rPr lang="en-US" dirty="0"/>
              <a:t>“Upon completing this program, I wish to obtain a job in X industry…”</a:t>
            </a:r>
          </a:p>
          <a:p>
            <a:pPr marL="640080" lvl="2" indent="0">
              <a:buNone/>
            </a:pPr>
            <a:endParaRPr lang="en-US" dirty="0"/>
          </a:p>
          <a:p>
            <a:endParaRPr lang="en-US" dirty="0"/>
          </a:p>
        </p:txBody>
      </p:sp>
    </p:spTree>
    <p:extLst>
      <p:ext uri="{BB962C8B-B14F-4D97-AF65-F5344CB8AC3E}">
        <p14:creationId xmlns:p14="http://schemas.microsoft.com/office/powerpoint/2010/main" val="586905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79227" y="1140030"/>
            <a:ext cx="10972800" cy="1143000"/>
          </a:xfrm>
        </p:spPr>
        <p:txBody>
          <a:bodyPr>
            <a:normAutofit fontScale="90000"/>
          </a:bodyPr>
          <a:lstStyle/>
          <a:p>
            <a:r>
              <a:rPr lang="en-US" dirty="0"/>
              <a:t>One possible way to structure your statement </a:t>
            </a:r>
            <a:r>
              <a:rPr lang="en-US" sz="3100" dirty="0"/>
              <a:t>(continued)</a:t>
            </a:r>
          </a:p>
        </p:txBody>
      </p:sp>
      <p:sp>
        <p:nvSpPr>
          <p:cNvPr id="2" name="Content Placeholder 1"/>
          <p:cNvSpPr>
            <a:spLocks noGrp="1"/>
          </p:cNvSpPr>
          <p:nvPr>
            <p:ph idx="1"/>
          </p:nvPr>
        </p:nvSpPr>
        <p:spPr>
          <a:xfrm>
            <a:off x="699760" y="2283030"/>
            <a:ext cx="10972800" cy="4389120"/>
          </a:xfrm>
        </p:spPr>
        <p:txBody>
          <a:bodyPr>
            <a:normAutofit fontScale="92500"/>
          </a:bodyPr>
          <a:lstStyle/>
          <a:p>
            <a:r>
              <a:rPr lang="en-US" dirty="0"/>
              <a:t>Final Paragraph: Conclusion + Statement of Confidence (may be combined with previous paragraph or could be a separate short paragraph). </a:t>
            </a:r>
          </a:p>
          <a:p>
            <a:pPr marL="640080" lvl="2" indent="0">
              <a:buNone/>
            </a:pPr>
            <a:r>
              <a:rPr lang="en-US" sz="2200" b="1" dirty="0"/>
              <a:t>For example: </a:t>
            </a:r>
          </a:p>
          <a:p>
            <a:pPr marL="640080" lvl="2" indent="0">
              <a:buNone/>
            </a:pPr>
            <a:r>
              <a:rPr lang="en-US" sz="2200" dirty="0"/>
              <a:t>“I look forward to my career as a Y OR in Z field, and I am convinced that my experiences and training so far have prepared me to succeed in graduate school and beyond.”</a:t>
            </a:r>
          </a:p>
          <a:p>
            <a:pPr marL="640080" lvl="2" indent="0">
              <a:buNone/>
            </a:pPr>
            <a:endParaRPr lang="en-US" sz="2200" dirty="0"/>
          </a:p>
          <a:p>
            <a:pPr marL="640080" lvl="2" indent="0">
              <a:buNone/>
            </a:pPr>
            <a:r>
              <a:rPr lang="en-US" sz="2200" dirty="0"/>
              <a:t>“I am confident that my preparation, experiences, and academic achievements have prepared me to succeed in graduate school, and I hope that W university is the place where I will complete my education.” </a:t>
            </a:r>
          </a:p>
          <a:p>
            <a:pPr marL="640080" lvl="2" indent="0">
              <a:buNone/>
            </a:pPr>
            <a:r>
              <a:rPr lang="en-US" sz="2200" dirty="0"/>
              <a:t>OR </a:t>
            </a:r>
          </a:p>
          <a:p>
            <a:pPr marL="640080" lvl="2" indent="0">
              <a:buNone/>
            </a:pPr>
            <a:r>
              <a:rPr lang="en-US" sz="2200" dirty="0"/>
              <a:t>“…and W university is the perfect place to prepare me for the next steps in my education.”</a:t>
            </a:r>
          </a:p>
        </p:txBody>
      </p:sp>
    </p:spTree>
    <p:extLst>
      <p:ext uri="{BB962C8B-B14F-4D97-AF65-F5344CB8AC3E}">
        <p14:creationId xmlns:p14="http://schemas.microsoft.com/office/powerpoint/2010/main" val="1271180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46847" y="1035783"/>
            <a:ext cx="10972800" cy="1143000"/>
          </a:xfrm>
        </p:spPr>
        <p:txBody>
          <a:bodyPr>
            <a:normAutofit fontScale="90000"/>
          </a:bodyPr>
          <a:lstStyle/>
          <a:p>
            <a:r>
              <a:rPr lang="en-US" dirty="0"/>
              <a:t>One possible way to structure your statement </a:t>
            </a:r>
            <a:r>
              <a:rPr lang="en-US" sz="3100" dirty="0"/>
              <a:t>(continued)</a:t>
            </a:r>
          </a:p>
        </p:txBody>
      </p:sp>
      <p:sp>
        <p:nvSpPr>
          <p:cNvPr id="2" name="Content Placeholder 1"/>
          <p:cNvSpPr>
            <a:spLocks noGrp="1"/>
          </p:cNvSpPr>
          <p:nvPr>
            <p:ph idx="1"/>
          </p:nvPr>
        </p:nvSpPr>
        <p:spPr>
          <a:xfrm>
            <a:off x="735106" y="2286358"/>
            <a:ext cx="11456894" cy="4389120"/>
          </a:xfrm>
        </p:spPr>
        <p:txBody>
          <a:bodyPr>
            <a:normAutofit fontScale="92500" lnSpcReduction="10000"/>
          </a:bodyPr>
          <a:lstStyle/>
          <a:p>
            <a:r>
              <a:rPr lang="en-US" dirty="0"/>
              <a:t>The statement of confidence is important for a couple of reasons.</a:t>
            </a:r>
          </a:p>
          <a:p>
            <a:r>
              <a:rPr lang="en-US" dirty="0"/>
              <a:t>First, it counteracts the natural tendency that many of us have to be modest, or to avoid bragging. In a statement of purpose, you need to brag a little bit, and the statement of confidence helps accomplish that.</a:t>
            </a:r>
          </a:p>
          <a:p>
            <a:r>
              <a:rPr lang="en-US" dirty="0"/>
              <a:t>Second, it tells the university what you’ll offer them. If you were applying to a job, you’d tell them directly, e.g. “In my previous job, I helped reduce expenses by 20%, and I expect to be able to exceed that percentage in this position based on my increased knowledge and experience.” </a:t>
            </a:r>
          </a:p>
          <a:p>
            <a:r>
              <a:rPr lang="en-US" dirty="0"/>
              <a:t>For grad study, you want to tell them indirectly. In other words, by telling them that you have what it takes to succeed, you’re indirectly telling them that you’ll succeed in your studies, graduate, get rich &amp; famous, and give gobs of money back to the school (more or less!).</a:t>
            </a:r>
          </a:p>
        </p:txBody>
      </p:sp>
    </p:spTree>
    <p:extLst>
      <p:ext uri="{BB962C8B-B14F-4D97-AF65-F5344CB8AC3E}">
        <p14:creationId xmlns:p14="http://schemas.microsoft.com/office/powerpoint/2010/main" val="346009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05C0F-2394-4217-B379-B0F8FEDA0872}"/>
              </a:ext>
            </a:extLst>
          </p:cNvPr>
          <p:cNvSpPr>
            <a:spLocks noGrp="1"/>
          </p:cNvSpPr>
          <p:nvPr>
            <p:ph type="title"/>
          </p:nvPr>
        </p:nvSpPr>
        <p:spPr/>
        <p:txBody>
          <a:bodyPr>
            <a:normAutofit/>
          </a:bodyPr>
          <a:lstStyle/>
          <a:p>
            <a:r>
              <a:rPr lang="en-US" dirty="0"/>
              <a:t>Addendum: Diversity</a:t>
            </a:r>
          </a:p>
        </p:txBody>
      </p:sp>
      <p:sp>
        <p:nvSpPr>
          <p:cNvPr id="3" name="Content Placeholder 2">
            <a:extLst>
              <a:ext uri="{FF2B5EF4-FFF2-40B4-BE49-F238E27FC236}">
                <a16:creationId xmlns:a16="http://schemas.microsoft.com/office/drawing/2014/main" id="{111708ED-016C-4A5E-9795-3D572A183569}"/>
              </a:ext>
            </a:extLst>
          </p:cNvPr>
          <p:cNvSpPr>
            <a:spLocks noGrp="1"/>
          </p:cNvSpPr>
          <p:nvPr>
            <p:ph idx="1"/>
          </p:nvPr>
        </p:nvSpPr>
        <p:spPr>
          <a:xfrm>
            <a:off x="609600" y="1935479"/>
            <a:ext cx="11663494" cy="4641489"/>
          </a:xfrm>
        </p:spPr>
        <p:txBody>
          <a:bodyPr>
            <a:normAutofit fontScale="77500" lnSpcReduction="20000"/>
          </a:bodyPr>
          <a:lstStyle/>
          <a:p>
            <a:pPr marL="0" indent="0">
              <a:buNone/>
            </a:pPr>
            <a:r>
              <a:rPr lang="en-US" dirty="0"/>
              <a:t>Some universities ask for a separate diversity essay, while others want you to write only one essay that combines the statement of purpose and the diversity statement. </a:t>
            </a:r>
          </a:p>
          <a:p>
            <a:pPr marL="0" indent="0">
              <a:buNone/>
            </a:pPr>
            <a:endParaRPr lang="en-US" dirty="0"/>
          </a:p>
          <a:p>
            <a:pPr marL="0" indent="0">
              <a:buNone/>
            </a:pPr>
            <a:r>
              <a:rPr lang="en-US" b="1" dirty="0"/>
              <a:t>For the “combined” essay, you can either: </a:t>
            </a:r>
          </a:p>
          <a:p>
            <a:pPr marL="514350" indent="-514350">
              <a:buFont typeface="+mj-lt"/>
              <a:buAutoNum type="arabicPeriod"/>
            </a:pPr>
            <a:r>
              <a:rPr lang="en-US" dirty="0"/>
              <a:t>Add a separate diversity paragraph that explains </a:t>
            </a:r>
            <a:r>
              <a:rPr lang="en-US" b="1" dirty="0"/>
              <a:t>(a) </a:t>
            </a:r>
            <a:r>
              <a:rPr lang="en-US" dirty="0"/>
              <a:t>how your own background/identity (e.g., race, gender, ability, socioeconomic status) will contribute to the diversity of the campus, and </a:t>
            </a:r>
            <a:r>
              <a:rPr lang="en-US" b="1" dirty="0"/>
              <a:t>(b)</a:t>
            </a:r>
            <a:r>
              <a:rPr lang="en-US" dirty="0"/>
              <a:t> how that background, plus your experiences in life, work, or school, has given you the cultural competence to work effectively and sensitively with people from diverse backgrounds. This paragraph might go after the “Why you chose that program” paragraph, for example. OR…</a:t>
            </a:r>
          </a:p>
          <a:p>
            <a:pPr marL="514350" indent="-514350">
              <a:buFont typeface="+mj-lt"/>
              <a:buAutoNum type="arabicPeriod"/>
            </a:pPr>
            <a:endParaRPr lang="en-US" dirty="0"/>
          </a:p>
          <a:p>
            <a:pPr marL="514350" indent="-514350">
              <a:buFont typeface="+mj-lt"/>
              <a:buAutoNum type="arabicPeriod"/>
            </a:pPr>
            <a:r>
              <a:rPr lang="en-US" dirty="0"/>
              <a:t>Instead of a separate paragraph, you could just weave ideas (a) &amp; (b) into your other paragraphs. In the goals paragraph, for example, you can say something like: “In the future, I look forward to mentoring students from under-served backgrounds, who often face barriers in entering our discipline. As a first-generation student of color from a low-income family, I possess the cultural competence to effectively serve students from a diverse range of socioeconomic and cultural backgrounds.” This is a good message to include in any essay, “combined” or not. </a:t>
            </a:r>
          </a:p>
        </p:txBody>
      </p:sp>
    </p:spTree>
    <p:extLst>
      <p:ext uri="{BB962C8B-B14F-4D97-AF65-F5344CB8AC3E}">
        <p14:creationId xmlns:p14="http://schemas.microsoft.com/office/powerpoint/2010/main" val="808939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5FD68-59AD-4349-B3EC-B26658CF3227}"/>
              </a:ext>
            </a:extLst>
          </p:cNvPr>
          <p:cNvSpPr>
            <a:spLocks noGrp="1"/>
          </p:cNvSpPr>
          <p:nvPr>
            <p:ph type="title"/>
          </p:nvPr>
        </p:nvSpPr>
        <p:spPr>
          <a:xfrm>
            <a:off x="609600" y="1031846"/>
            <a:ext cx="11806106" cy="697796"/>
          </a:xfrm>
        </p:spPr>
        <p:txBody>
          <a:bodyPr>
            <a:noAutofit/>
          </a:bodyPr>
          <a:lstStyle/>
          <a:p>
            <a:r>
              <a:rPr lang="en-US" sz="4000" dirty="0"/>
              <a:t>Final thoughts: Dealing with writing anxiety</a:t>
            </a:r>
          </a:p>
        </p:txBody>
      </p:sp>
      <p:sp>
        <p:nvSpPr>
          <p:cNvPr id="3" name="Content Placeholder 2">
            <a:extLst>
              <a:ext uri="{FF2B5EF4-FFF2-40B4-BE49-F238E27FC236}">
                <a16:creationId xmlns:a16="http://schemas.microsoft.com/office/drawing/2014/main" id="{2FDD3F4F-F08C-4C9A-AC03-6C1A6930C17F}"/>
              </a:ext>
            </a:extLst>
          </p:cNvPr>
          <p:cNvSpPr>
            <a:spLocks noGrp="1"/>
          </p:cNvSpPr>
          <p:nvPr>
            <p:ph idx="1"/>
          </p:nvPr>
        </p:nvSpPr>
        <p:spPr>
          <a:xfrm>
            <a:off x="609600" y="2136816"/>
            <a:ext cx="10972800" cy="4389120"/>
          </a:xfrm>
        </p:spPr>
        <p:txBody>
          <a:bodyPr>
            <a:normAutofit lnSpcReduction="10000"/>
          </a:bodyPr>
          <a:lstStyle/>
          <a:p>
            <a:pPr marL="0" indent="0">
              <a:buNone/>
            </a:pPr>
            <a:r>
              <a:rPr lang="en-US" dirty="0"/>
              <a:t>Presentations about writing that tell you “do this, don’t do that” can be stressful and de-motivating. </a:t>
            </a:r>
          </a:p>
          <a:p>
            <a:pPr marL="0" indent="0">
              <a:buNone/>
            </a:pPr>
            <a:r>
              <a:rPr lang="en-US" dirty="0"/>
              <a:t>You might be thinking:</a:t>
            </a:r>
          </a:p>
          <a:p>
            <a:pPr lvl="1"/>
            <a:r>
              <a:rPr lang="en-US" dirty="0"/>
              <a:t>How do I remember all those tips?</a:t>
            </a:r>
          </a:p>
          <a:p>
            <a:pPr lvl="1"/>
            <a:r>
              <a:rPr lang="en-US" dirty="0"/>
              <a:t>What if I’m doing this wrong?</a:t>
            </a:r>
          </a:p>
          <a:p>
            <a:pPr lvl="1"/>
            <a:r>
              <a:rPr lang="en-US" dirty="0"/>
              <a:t>Everything I write is terrible—it’s not like the awesome examples from the workshop</a:t>
            </a:r>
          </a:p>
          <a:p>
            <a:pPr lvl="1"/>
            <a:r>
              <a:rPr lang="en-US" dirty="0"/>
              <a:t>It made sense when the writing guy explained it. But now I’m confused. </a:t>
            </a:r>
          </a:p>
          <a:p>
            <a:endParaRPr lang="en-US" dirty="0"/>
          </a:p>
          <a:p>
            <a:pPr marL="0" indent="0">
              <a:buNone/>
            </a:pPr>
            <a:r>
              <a:rPr lang="en-US" dirty="0"/>
              <a:t>I have three recommendations to help you get your motivation back…</a:t>
            </a:r>
          </a:p>
          <a:p>
            <a:endParaRPr lang="en-US" dirty="0"/>
          </a:p>
        </p:txBody>
      </p:sp>
    </p:spTree>
    <p:extLst>
      <p:ext uri="{BB962C8B-B14F-4D97-AF65-F5344CB8AC3E}">
        <p14:creationId xmlns:p14="http://schemas.microsoft.com/office/powerpoint/2010/main" val="4074376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8E34F-682D-4FAB-A62C-EBC82463E295}"/>
              </a:ext>
            </a:extLst>
          </p:cNvPr>
          <p:cNvSpPr>
            <a:spLocks noGrp="1"/>
          </p:cNvSpPr>
          <p:nvPr>
            <p:ph type="title"/>
          </p:nvPr>
        </p:nvSpPr>
        <p:spPr>
          <a:xfrm>
            <a:off x="1261872" y="365760"/>
            <a:ext cx="9828374" cy="1325562"/>
          </a:xfrm>
        </p:spPr>
        <p:txBody>
          <a:bodyPr/>
          <a:lstStyle/>
          <a:p>
            <a:r>
              <a:rPr lang="en-US" dirty="0"/>
              <a:t>1: Write crappy first drafts</a:t>
            </a:r>
          </a:p>
        </p:txBody>
      </p:sp>
      <p:sp>
        <p:nvSpPr>
          <p:cNvPr id="3" name="Content Placeholder 2">
            <a:extLst>
              <a:ext uri="{FF2B5EF4-FFF2-40B4-BE49-F238E27FC236}">
                <a16:creationId xmlns:a16="http://schemas.microsoft.com/office/drawing/2014/main" id="{88A23CC3-D11D-421B-9120-8C45E75C794B}"/>
              </a:ext>
            </a:extLst>
          </p:cNvPr>
          <p:cNvSpPr>
            <a:spLocks noGrp="1"/>
          </p:cNvSpPr>
          <p:nvPr>
            <p:ph idx="1"/>
          </p:nvPr>
        </p:nvSpPr>
        <p:spPr>
          <a:xfrm>
            <a:off x="1261872" y="1828800"/>
            <a:ext cx="8595360" cy="4663440"/>
          </a:xfrm>
        </p:spPr>
        <p:txBody>
          <a:bodyPr>
            <a:noAutofit/>
          </a:bodyPr>
          <a:lstStyle/>
          <a:p>
            <a:pPr marL="0" indent="0">
              <a:buNone/>
            </a:pPr>
            <a:r>
              <a:rPr lang="en-US" sz="2200" dirty="0"/>
              <a:t>You should give yourself permission to write a crappy first draft.</a:t>
            </a:r>
          </a:p>
          <a:p>
            <a:pPr marL="274320" lvl="1" indent="0">
              <a:buNone/>
            </a:pPr>
            <a:endParaRPr lang="en-US" sz="2400" b="0" i="0" u="none" strike="noStrike" baseline="0" dirty="0">
              <a:latin typeface="TimesNewRoman"/>
            </a:endParaRPr>
          </a:p>
          <a:p>
            <a:pPr marL="274320" lvl="1" indent="0">
              <a:buNone/>
            </a:pPr>
            <a:r>
              <a:rPr lang="en-US" sz="2400" b="0" i="0" u="none" strike="noStrike" baseline="0" dirty="0">
                <a:latin typeface="TimesNewRoman"/>
              </a:rPr>
              <a:t>“Almost all good writing begins with terrible first efforts. You need to start somewhere. Start by getting something -- anything -- down on paper. A friend of mine says that the first draft is the down draft -- you just get it down. The second draft is the up draft -- you fix it up. You try to say what you have to say more accurately. And the third draft is the dental draft, where you check every tooth, to see if it's loose or cramped or decayed, or even, God help us, healthy.”</a:t>
            </a:r>
          </a:p>
          <a:p>
            <a:pPr marL="274320" lvl="1" indent="0">
              <a:buNone/>
            </a:pPr>
            <a:endParaRPr lang="en-US" sz="2800" dirty="0">
              <a:latin typeface="TimesNewRoman"/>
            </a:endParaRPr>
          </a:p>
          <a:p>
            <a:pPr marL="822960" lvl="3" indent="0">
              <a:buNone/>
            </a:pPr>
            <a:r>
              <a:rPr lang="en-US" sz="2400" b="0" i="0" u="none" strike="noStrike" baseline="0" dirty="0">
                <a:latin typeface="TimesNewRoman"/>
              </a:rPr>
              <a:t> –Anne Lamott, “Shitty First Drafts”</a:t>
            </a:r>
            <a:br>
              <a:rPr lang="en-US" sz="1800" dirty="0"/>
            </a:br>
            <a:endParaRPr lang="en-US" sz="1800" dirty="0"/>
          </a:p>
          <a:p>
            <a:pPr marL="0" indent="0">
              <a:buNone/>
            </a:pPr>
            <a:endParaRPr lang="en-US" sz="2200" dirty="0"/>
          </a:p>
        </p:txBody>
      </p:sp>
    </p:spTree>
    <p:extLst>
      <p:ext uri="{BB962C8B-B14F-4D97-AF65-F5344CB8AC3E}">
        <p14:creationId xmlns:p14="http://schemas.microsoft.com/office/powerpoint/2010/main" val="3737872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8E34F-682D-4FAB-A62C-EBC82463E295}"/>
              </a:ext>
            </a:extLst>
          </p:cNvPr>
          <p:cNvSpPr>
            <a:spLocks noGrp="1"/>
          </p:cNvSpPr>
          <p:nvPr>
            <p:ph type="title"/>
          </p:nvPr>
        </p:nvSpPr>
        <p:spPr/>
        <p:txBody>
          <a:bodyPr>
            <a:normAutofit fontScale="90000"/>
          </a:bodyPr>
          <a:lstStyle/>
          <a:p>
            <a:r>
              <a:rPr lang="en-US" dirty="0"/>
              <a:t>2. Remember: Motivation follows action</a:t>
            </a:r>
          </a:p>
        </p:txBody>
      </p:sp>
      <p:sp>
        <p:nvSpPr>
          <p:cNvPr id="3" name="Content Placeholder 2">
            <a:extLst>
              <a:ext uri="{FF2B5EF4-FFF2-40B4-BE49-F238E27FC236}">
                <a16:creationId xmlns:a16="http://schemas.microsoft.com/office/drawing/2014/main" id="{88A23CC3-D11D-421B-9120-8C45E75C794B}"/>
              </a:ext>
            </a:extLst>
          </p:cNvPr>
          <p:cNvSpPr>
            <a:spLocks noGrp="1"/>
          </p:cNvSpPr>
          <p:nvPr>
            <p:ph idx="1"/>
          </p:nvPr>
        </p:nvSpPr>
        <p:spPr>
          <a:xfrm>
            <a:off x="1287039" y="2150553"/>
            <a:ext cx="8595360" cy="4351337"/>
          </a:xfrm>
        </p:spPr>
        <p:txBody>
          <a:bodyPr>
            <a:noAutofit/>
          </a:bodyPr>
          <a:lstStyle/>
          <a:p>
            <a:r>
              <a:rPr lang="en-US" sz="2200" b="1" dirty="0"/>
              <a:t>Motivation comes AFTER action, not before it. </a:t>
            </a:r>
            <a:r>
              <a:rPr lang="en-US" sz="2200" dirty="0"/>
              <a:t>The idea that you have to feel motivated before you start is completely backwards. It’s a misunderstanding of human psychology. </a:t>
            </a:r>
          </a:p>
          <a:p>
            <a:pPr marL="0" indent="0">
              <a:buNone/>
            </a:pPr>
            <a:endParaRPr lang="en-US" sz="2200" dirty="0"/>
          </a:p>
          <a:p>
            <a:r>
              <a:rPr lang="en-US" sz="2200" b="1" dirty="0"/>
              <a:t>This means that you are not entitled to motivation. </a:t>
            </a:r>
            <a:r>
              <a:rPr lang="en-US" sz="2200" dirty="0"/>
              <a:t>You don’t have a right to feel motivated as a precondition to working.</a:t>
            </a:r>
          </a:p>
          <a:p>
            <a:endParaRPr lang="en-US" sz="2200" dirty="0"/>
          </a:p>
          <a:p>
            <a:r>
              <a:rPr lang="en-US" sz="2200" dirty="0"/>
              <a:t>Force yourself to get started, even though you don’t feel motivated. The motivation will come later. </a:t>
            </a:r>
          </a:p>
        </p:txBody>
      </p:sp>
    </p:spTree>
    <p:extLst>
      <p:ext uri="{BB962C8B-B14F-4D97-AF65-F5344CB8AC3E}">
        <p14:creationId xmlns:p14="http://schemas.microsoft.com/office/powerpoint/2010/main" val="561549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488A0-EA8A-4562-BC55-AE3885DCF89A}"/>
              </a:ext>
            </a:extLst>
          </p:cNvPr>
          <p:cNvSpPr>
            <a:spLocks noGrp="1"/>
          </p:cNvSpPr>
          <p:nvPr>
            <p:ph type="title"/>
          </p:nvPr>
        </p:nvSpPr>
        <p:spPr>
          <a:xfrm>
            <a:off x="1249680" y="114090"/>
            <a:ext cx="9692640" cy="1325562"/>
          </a:xfrm>
        </p:spPr>
        <p:txBody>
          <a:bodyPr/>
          <a:lstStyle/>
          <a:p>
            <a:r>
              <a:rPr lang="en-US" dirty="0"/>
              <a:t>3. Squash negative thoughts</a:t>
            </a:r>
          </a:p>
        </p:txBody>
      </p:sp>
      <p:sp>
        <p:nvSpPr>
          <p:cNvPr id="3" name="Content Placeholder 2">
            <a:extLst>
              <a:ext uri="{FF2B5EF4-FFF2-40B4-BE49-F238E27FC236}">
                <a16:creationId xmlns:a16="http://schemas.microsoft.com/office/drawing/2014/main" id="{5D9829A5-A05B-459C-862C-9E1D4C4E0B6B}"/>
              </a:ext>
            </a:extLst>
          </p:cNvPr>
          <p:cNvSpPr>
            <a:spLocks noGrp="1"/>
          </p:cNvSpPr>
          <p:nvPr>
            <p:ph idx="1"/>
          </p:nvPr>
        </p:nvSpPr>
        <p:spPr>
          <a:xfrm>
            <a:off x="1451294" y="1803633"/>
            <a:ext cx="8596437" cy="4688607"/>
          </a:xfrm>
        </p:spPr>
        <p:txBody>
          <a:bodyPr>
            <a:normAutofit/>
          </a:bodyPr>
          <a:lstStyle/>
          <a:p>
            <a:pPr marL="0" indent="0">
              <a:buNone/>
            </a:pPr>
            <a:r>
              <a:rPr lang="en-US" sz="2400" dirty="0"/>
              <a:t>Our writing problems are often emotional, not intellectual, in nature. </a:t>
            </a:r>
            <a:endParaRPr lang="en-US" sz="2400" b="1" dirty="0"/>
          </a:p>
          <a:p>
            <a:pPr marL="0" indent="0">
              <a:buNone/>
            </a:pPr>
            <a:r>
              <a:rPr lang="en-US" sz="2400" dirty="0"/>
              <a:t>“You can change the way you feel by changing how you think.” –</a:t>
            </a:r>
            <a:r>
              <a:rPr lang="en-US" sz="2400" b="1" dirty="0"/>
              <a:t>David Burns, MD, pioneer of CBT therapy.</a:t>
            </a:r>
          </a:p>
          <a:p>
            <a:pPr marL="0" indent="0">
              <a:buNone/>
            </a:pPr>
            <a:r>
              <a:rPr lang="en-US" sz="2400" dirty="0">
                <a:hlinkClick r:id="rId2"/>
              </a:rPr>
              <a:t>https://feelinggood.com/tedxtalk/</a:t>
            </a:r>
            <a:r>
              <a:rPr lang="en-US" sz="2400" dirty="0"/>
              <a:t> </a:t>
            </a:r>
          </a:p>
          <a:p>
            <a:pPr marL="0" indent="0">
              <a:buNone/>
            </a:pPr>
            <a:r>
              <a:rPr lang="en-US" sz="2400" b="1" dirty="0"/>
              <a:t>3 “Axioms” of CBT:</a:t>
            </a:r>
          </a:p>
          <a:p>
            <a:pPr marL="1005840" lvl="2" indent="-457200">
              <a:buFont typeface="+mj-lt"/>
              <a:buAutoNum type="arabicPeriod"/>
            </a:pPr>
            <a:r>
              <a:rPr lang="en-US" sz="2400" dirty="0"/>
              <a:t>Our thoughts create our moods. </a:t>
            </a:r>
          </a:p>
          <a:p>
            <a:pPr marL="1005840" lvl="2" indent="-457200">
              <a:buFont typeface="+mj-lt"/>
              <a:buAutoNum type="arabicPeriod"/>
            </a:pPr>
            <a:r>
              <a:rPr lang="en-US" sz="2400" dirty="0"/>
              <a:t>Mood disorders like depression and anxiety are caused by distorted thoughts. </a:t>
            </a:r>
          </a:p>
          <a:p>
            <a:pPr marL="1005840" lvl="2" indent="-457200">
              <a:buFont typeface="+mj-lt"/>
              <a:buAutoNum type="arabicPeriod"/>
            </a:pPr>
            <a:r>
              <a:rPr lang="en-US" sz="2400" dirty="0"/>
              <a:t>You can un-learn distorted patterns of thinking.</a:t>
            </a:r>
          </a:p>
          <a:p>
            <a:pPr marL="0" indent="0">
              <a:buNone/>
            </a:pPr>
            <a:endParaRPr lang="en-US" dirty="0"/>
          </a:p>
        </p:txBody>
      </p:sp>
    </p:spTree>
    <p:extLst>
      <p:ext uri="{BB962C8B-B14F-4D97-AF65-F5344CB8AC3E}">
        <p14:creationId xmlns:p14="http://schemas.microsoft.com/office/powerpoint/2010/main" val="135009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599" y="455057"/>
            <a:ext cx="10972800" cy="1143000"/>
          </a:xfrm>
        </p:spPr>
        <p:txBody>
          <a:bodyPr/>
          <a:lstStyle/>
          <a:p>
            <a:r>
              <a:rPr lang="en-US" dirty="0"/>
              <a:t>And that’s a wrap…</a:t>
            </a:r>
          </a:p>
        </p:txBody>
      </p:sp>
      <p:sp>
        <p:nvSpPr>
          <p:cNvPr id="2" name="Content Placeholder 1"/>
          <p:cNvSpPr>
            <a:spLocks noGrp="1"/>
          </p:cNvSpPr>
          <p:nvPr>
            <p:ph idx="1"/>
          </p:nvPr>
        </p:nvSpPr>
        <p:spPr>
          <a:xfrm>
            <a:off x="609599" y="1598057"/>
            <a:ext cx="10972800" cy="4389120"/>
          </a:xfrm>
        </p:spPr>
        <p:txBody>
          <a:bodyPr/>
          <a:lstStyle/>
          <a:p>
            <a:pPr marL="0" indent="0">
              <a:buNone/>
            </a:pPr>
            <a:r>
              <a:rPr lang="en-US" dirty="0"/>
              <a:t>…but don’t forget—we at the Graduate Center can help you with your statement of purpose and/or personal statement. </a:t>
            </a:r>
          </a:p>
          <a:p>
            <a:pPr marL="0" indent="0">
              <a:buNone/>
            </a:pPr>
            <a:endParaRPr lang="en-US" dirty="0"/>
          </a:p>
        </p:txBody>
      </p:sp>
      <p:sp>
        <p:nvSpPr>
          <p:cNvPr id="6" name="TextBox 5"/>
          <p:cNvSpPr txBox="1"/>
          <p:nvPr/>
        </p:nvSpPr>
        <p:spPr>
          <a:xfrm>
            <a:off x="609599" y="2589129"/>
            <a:ext cx="4738255" cy="4308872"/>
          </a:xfrm>
          <a:prstGeom prst="rect">
            <a:avLst/>
          </a:prstGeom>
          <a:noFill/>
          <a:ln>
            <a:noFill/>
          </a:ln>
        </p:spPr>
        <p:txBody>
          <a:bodyPr wrap="square" rtlCol="0">
            <a:spAutoFit/>
          </a:bodyPr>
          <a:lstStyle/>
          <a:p>
            <a:r>
              <a:rPr lang="en-US" b="1" dirty="0"/>
              <a:t>Contact Me</a:t>
            </a:r>
          </a:p>
          <a:p>
            <a:endParaRPr lang="en-US" sz="1600" dirty="0"/>
          </a:p>
          <a:p>
            <a:r>
              <a:rPr lang="en-US" sz="2000" u="sng" dirty="0"/>
              <a:t>Email</a:t>
            </a:r>
            <a:r>
              <a:rPr lang="en-US" sz="2000" dirty="0"/>
              <a:t>: Omar.Hussein@csulb.edu</a:t>
            </a:r>
          </a:p>
          <a:p>
            <a:endParaRPr lang="en-US" sz="2000" dirty="0"/>
          </a:p>
          <a:p>
            <a:r>
              <a:rPr lang="en-US" sz="2000" u="sng" dirty="0"/>
              <a:t>Website</a:t>
            </a:r>
            <a:r>
              <a:rPr lang="en-US" sz="2000" dirty="0"/>
              <a:t>: </a:t>
            </a:r>
            <a:r>
              <a:rPr lang="en-US" sz="2000" dirty="0">
                <a:hlinkClick r:id="rId2"/>
              </a:rPr>
              <a:t>https://thegraduatewritingguy.com/</a:t>
            </a:r>
            <a:endParaRPr lang="en-US" sz="2000" dirty="0"/>
          </a:p>
          <a:p>
            <a:endParaRPr lang="en-US" sz="2000" dirty="0"/>
          </a:p>
          <a:p>
            <a:r>
              <a:rPr lang="en-US" sz="2000" u="sng" dirty="0"/>
              <a:t>Campus phone number</a:t>
            </a:r>
            <a:r>
              <a:rPr lang="en-US" sz="2000" dirty="0"/>
              <a:t>: (562) 985-8946</a:t>
            </a:r>
          </a:p>
          <a:p>
            <a:endParaRPr lang="en-US" sz="2000" dirty="0"/>
          </a:p>
          <a:p>
            <a:r>
              <a:rPr lang="en-US" sz="2000" u="sng" dirty="0"/>
              <a:t>Grad Students</a:t>
            </a:r>
            <a:r>
              <a:rPr lang="en-US" sz="2000" dirty="0"/>
              <a:t> can book an appointment </a:t>
            </a:r>
            <a:r>
              <a:rPr lang="en-US" sz="2000" dirty="0">
                <a:hlinkClick r:id="rId3"/>
              </a:rPr>
              <a:t>here</a:t>
            </a:r>
            <a:r>
              <a:rPr lang="en-US" sz="2000" dirty="0"/>
              <a:t>.</a:t>
            </a:r>
          </a:p>
          <a:p>
            <a:endParaRPr lang="en-US" sz="2000" dirty="0"/>
          </a:p>
          <a:p>
            <a:r>
              <a:rPr lang="en-US" sz="2000" u="sng" dirty="0"/>
              <a:t>Undergrad students</a:t>
            </a:r>
            <a:r>
              <a:rPr lang="en-US" sz="2000" dirty="0"/>
              <a:t> can book an appointment </a:t>
            </a:r>
            <a:r>
              <a:rPr lang="en-US" sz="2000" dirty="0">
                <a:hlinkClick r:id="rId4"/>
              </a:rPr>
              <a:t>here</a:t>
            </a:r>
            <a:r>
              <a:rPr lang="en-US" sz="2000" dirty="0"/>
              <a:t>.</a:t>
            </a:r>
          </a:p>
        </p:txBody>
      </p:sp>
      <p:sp>
        <p:nvSpPr>
          <p:cNvPr id="7" name="TextBox 6"/>
          <p:cNvSpPr txBox="1"/>
          <p:nvPr/>
        </p:nvSpPr>
        <p:spPr>
          <a:xfrm>
            <a:off x="5866992" y="2847856"/>
            <a:ext cx="5047129" cy="3477875"/>
          </a:xfrm>
          <a:prstGeom prst="rect">
            <a:avLst/>
          </a:prstGeom>
          <a:noFill/>
          <a:ln>
            <a:noFill/>
          </a:ln>
        </p:spPr>
        <p:txBody>
          <a:bodyPr wrap="square" rtlCol="0">
            <a:spAutoFit/>
          </a:bodyPr>
          <a:lstStyle/>
          <a:p>
            <a:r>
              <a:rPr lang="en-US" sz="2000" b="1" dirty="0"/>
              <a:t>Graduate Center,</a:t>
            </a:r>
          </a:p>
          <a:p>
            <a:r>
              <a:rPr lang="en-US" sz="2000" b="1" dirty="0"/>
              <a:t>Library 2</a:t>
            </a:r>
            <a:r>
              <a:rPr lang="en-US" sz="2000" b="1" baseline="30000" dirty="0"/>
              <a:t>nd</a:t>
            </a:r>
            <a:r>
              <a:rPr lang="en-US" sz="2000" b="1" dirty="0"/>
              <a:t> floor</a:t>
            </a:r>
          </a:p>
          <a:p>
            <a:endParaRPr lang="en-US" sz="2000" dirty="0"/>
          </a:p>
          <a:p>
            <a:r>
              <a:rPr lang="en-US" sz="2000" u="sng" dirty="0"/>
              <a:t>Monday- Thursday</a:t>
            </a:r>
            <a:r>
              <a:rPr lang="en-US" sz="2000" dirty="0"/>
              <a:t>: 11am – 6pm</a:t>
            </a:r>
          </a:p>
          <a:p>
            <a:r>
              <a:rPr lang="en-US" sz="2000" dirty="0"/>
              <a:t>Friday: 9am-5pm (online/virtual)</a:t>
            </a:r>
          </a:p>
          <a:p>
            <a:endParaRPr lang="en-US" sz="2000" dirty="0"/>
          </a:p>
          <a:p>
            <a:r>
              <a:rPr lang="en-US" sz="2000" u="sng" dirty="0"/>
              <a:t>Website</a:t>
            </a:r>
            <a:r>
              <a:rPr lang="en-US" sz="2000" dirty="0"/>
              <a:t>:</a:t>
            </a:r>
          </a:p>
          <a:p>
            <a:r>
              <a:rPr lang="en-US" sz="2000" dirty="0">
                <a:hlinkClick r:id="rId5"/>
              </a:rPr>
              <a:t>https://www.csulb.edu/graduate-center</a:t>
            </a:r>
            <a:endParaRPr lang="en-US" sz="2000" dirty="0"/>
          </a:p>
          <a:p>
            <a:endParaRPr lang="en-US" sz="2000" dirty="0"/>
          </a:p>
          <a:p>
            <a:r>
              <a:rPr lang="en-US" sz="2000" u="sng" dirty="0"/>
              <a:t>Email</a:t>
            </a:r>
            <a:r>
              <a:rPr lang="en-US" sz="2000" dirty="0"/>
              <a:t>:</a:t>
            </a:r>
          </a:p>
          <a:p>
            <a:r>
              <a:rPr lang="en-US" sz="2000" dirty="0"/>
              <a:t>GraduateCenter@csulb.edu</a:t>
            </a:r>
          </a:p>
        </p:txBody>
      </p:sp>
    </p:spTree>
    <p:extLst>
      <p:ext uri="{BB962C8B-B14F-4D97-AF65-F5344CB8AC3E}">
        <p14:creationId xmlns:p14="http://schemas.microsoft.com/office/powerpoint/2010/main" val="3252008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sentation on brainstorming">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name="Business brainstorming presentation.potx" id="{DE77CA07-3D7A-4CF2-AF02-587F794CB3CB}" vid="{13C2A94F-C0A1-4622-B71C-29A3B00D5E0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Business brainstorming presentation</Template>
  <TotalTime>914</TotalTime>
  <Words>2819</Words>
  <Application>Microsoft Office PowerPoint</Application>
  <PresentationFormat>Widescreen</PresentationFormat>
  <Paragraphs>179</Paragraphs>
  <Slides>26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Calibri</vt:lpstr>
      <vt:lpstr>Century Gothic</vt:lpstr>
      <vt:lpstr>Palatino Linotype</vt:lpstr>
      <vt:lpstr>TimesNewRoman</vt:lpstr>
      <vt:lpstr>Wingdings 2</vt:lpstr>
      <vt:lpstr>Presentation on brainstorming</vt:lpstr>
      <vt:lpstr>Writing the statement of purpose</vt:lpstr>
      <vt:lpstr> Statements of Purpose vs. Personal Statements vs Diversity Statements</vt:lpstr>
      <vt:lpstr>First, let’s talk about audience</vt:lpstr>
      <vt:lpstr>Answers</vt:lpstr>
      <vt:lpstr>How NOT to write to your audience</vt:lpstr>
      <vt:lpstr>“Kisses of death” (KODs) for your application</vt:lpstr>
      <vt:lpstr>Types of KODs</vt:lpstr>
      <vt:lpstr>How to avoid KODs</vt:lpstr>
      <vt:lpstr>How to avoid KODs   (continued)</vt:lpstr>
      <vt:lpstr>Showing vs. Telling (from Karen Kelsky’s “A+ Admissions Essays”)</vt:lpstr>
      <vt:lpstr>So what SHOULD you do for your audience (admissions readers)?</vt:lpstr>
      <vt:lpstr>Now, let’s try an activity…</vt:lpstr>
      <vt:lpstr>One possible way to structure your statement</vt:lpstr>
      <vt:lpstr>One possible way to structure your statement (continued)</vt:lpstr>
      <vt:lpstr>One possible way to structure your statement (continued)</vt:lpstr>
      <vt:lpstr>Tell – Show – Lesson Learned</vt:lpstr>
      <vt:lpstr>One possible way to structure your statement (continued)</vt:lpstr>
      <vt:lpstr>One possible way to structure your statement (continued)</vt:lpstr>
      <vt:lpstr>One possible way to structure your statement (continued)</vt:lpstr>
      <vt:lpstr>One possible way to structure your statement (continued)</vt:lpstr>
      <vt:lpstr>Addendum: Diversity</vt:lpstr>
      <vt:lpstr>Final thoughts: Dealing with writing anxiety</vt:lpstr>
      <vt:lpstr>1: Write crappy first drafts</vt:lpstr>
      <vt:lpstr>2. Remember: Motivation follows action</vt:lpstr>
      <vt:lpstr>3. Squash negative thoughts</vt:lpstr>
      <vt:lpstr>And that’s a wrap…</vt:lpstr>
    </vt:vector>
  </TitlesOfParts>
  <Company>CSU Long Beach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Creativity Session</dc:title>
  <dc:creator>Omar Hussein</dc:creator>
  <cp:lastModifiedBy>Graduate Writing Specialist</cp:lastModifiedBy>
  <cp:revision>60</cp:revision>
  <dcterms:created xsi:type="dcterms:W3CDTF">2018-06-21T19:43:26Z</dcterms:created>
  <dcterms:modified xsi:type="dcterms:W3CDTF">2022-11-11T19:59:01Z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