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5" r:id="rId3"/>
    <p:sldId id="262" r:id="rId4"/>
    <p:sldId id="263" r:id="rId5"/>
    <p:sldId id="277" r:id="rId6"/>
    <p:sldId id="278" r:id="rId7"/>
    <p:sldId id="279" r:id="rId8"/>
    <p:sldId id="291" r:id="rId9"/>
    <p:sldId id="284" r:id="rId10"/>
    <p:sldId id="281" r:id="rId11"/>
    <p:sldId id="282" r:id="rId12"/>
    <p:sldId id="283" r:id="rId13"/>
    <p:sldId id="285" r:id="rId14"/>
    <p:sldId id="286" r:id="rId15"/>
    <p:sldId id="269" r:id="rId16"/>
    <p:sldId id="287" r:id="rId17"/>
    <p:sldId id="288" r:id="rId18"/>
    <p:sldId id="289" r:id="rId19"/>
    <p:sldId id="292" r:id="rId20"/>
    <p:sldId id="293" r:id="rId21"/>
    <p:sldId id="294" r:id="rId22"/>
    <p:sldId id="295" r:id="rId23"/>
    <p:sldId id="296" r:id="rId24"/>
    <p:sldId id="290" r:id="rId25"/>
    <p:sldId id="315" r:id="rId26"/>
    <p:sldId id="300" r:id="rId27"/>
    <p:sldId id="299" r:id="rId28"/>
    <p:sldId id="316" r:id="rId29"/>
    <p:sldId id="302" r:id="rId30"/>
    <p:sldId id="303" r:id="rId31"/>
    <p:sldId id="304" r:id="rId32"/>
    <p:sldId id="306" r:id="rId33"/>
    <p:sldId id="305" r:id="rId34"/>
    <p:sldId id="307" r:id="rId35"/>
    <p:sldId id="308" r:id="rId36"/>
    <p:sldId id="309" r:id="rId37"/>
    <p:sldId id="310" r:id="rId38"/>
    <p:sldId id="317" r:id="rId39"/>
    <p:sldId id="313"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4" d="100"/>
          <a:sy n="104" d="100"/>
        </p:scale>
        <p:origin x="144"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6CA17C-92D8-459F-9699-498E04D62D66}"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628C0B8B-AC6A-46C9-AAD0-63C050ED1BB0}">
      <dgm:prSet custT="1"/>
      <dgm:spPr/>
      <dgm:t>
        <a:bodyPr/>
        <a:lstStyle/>
        <a:p>
          <a:r>
            <a:rPr lang="en-US" sz="2000" dirty="0"/>
            <a:t>Much of the material in this presentation is adapted from </a:t>
          </a:r>
          <a:r>
            <a:rPr lang="en-US" sz="2000" i="1" dirty="0"/>
            <a:t>The Feeling Good Handbook </a:t>
          </a:r>
          <a:r>
            <a:rPr lang="en-US" sz="2000" dirty="0"/>
            <a:t>(1999) by David Burns, so anything in this presentation that is not attributed to another source is likely borrowed (or shamelessly lifted!) from that text. </a:t>
          </a:r>
        </a:p>
      </dgm:t>
    </dgm:pt>
    <dgm:pt modelId="{94155B5C-FA0C-4A8A-B33E-128BF27719B7}" type="parTrans" cxnId="{914FCCD3-EC6B-432E-AF7C-02AE8CC8648B}">
      <dgm:prSet/>
      <dgm:spPr/>
      <dgm:t>
        <a:bodyPr/>
        <a:lstStyle/>
        <a:p>
          <a:endParaRPr lang="en-US"/>
        </a:p>
      </dgm:t>
    </dgm:pt>
    <dgm:pt modelId="{3A713009-D58E-47C9-9802-5202069DE6F9}" type="sibTrans" cxnId="{914FCCD3-EC6B-432E-AF7C-02AE8CC8648B}">
      <dgm:prSet/>
      <dgm:spPr/>
      <dgm:t>
        <a:bodyPr/>
        <a:lstStyle/>
        <a:p>
          <a:endParaRPr lang="en-US"/>
        </a:p>
      </dgm:t>
    </dgm:pt>
    <dgm:pt modelId="{DC6D1C97-42D4-4C12-9151-5016A97E5ABF}">
      <dgm:prSet custT="1"/>
      <dgm:spPr/>
      <dgm:t>
        <a:bodyPr/>
        <a:lstStyle/>
        <a:p>
          <a:r>
            <a:rPr lang="en-US" sz="2000" dirty="0"/>
            <a:t>So, you can safely attribute the positive aspects of this presentation to Burns, and any mistakes and omissions to me!</a:t>
          </a:r>
        </a:p>
      </dgm:t>
    </dgm:pt>
    <dgm:pt modelId="{D82D886B-5340-4A13-8506-310AC80DF133}" type="parTrans" cxnId="{7B64D3D2-7B3F-4C0B-8FED-5DF6DF2CD7E3}">
      <dgm:prSet/>
      <dgm:spPr/>
      <dgm:t>
        <a:bodyPr/>
        <a:lstStyle/>
        <a:p>
          <a:endParaRPr lang="en-US"/>
        </a:p>
      </dgm:t>
    </dgm:pt>
    <dgm:pt modelId="{3045DFF1-040E-4C1E-9FC6-447FC4D44C42}" type="sibTrans" cxnId="{7B64D3D2-7B3F-4C0B-8FED-5DF6DF2CD7E3}">
      <dgm:prSet/>
      <dgm:spPr/>
      <dgm:t>
        <a:bodyPr/>
        <a:lstStyle/>
        <a:p>
          <a:endParaRPr lang="en-US"/>
        </a:p>
      </dgm:t>
    </dgm:pt>
    <dgm:pt modelId="{FE04088F-35E4-413B-8B28-19687DA6B5CF}" type="pres">
      <dgm:prSet presAssocID="{D36CA17C-92D8-459F-9699-498E04D62D66}" presName="vert0" presStyleCnt="0">
        <dgm:presLayoutVars>
          <dgm:dir/>
          <dgm:animOne val="branch"/>
          <dgm:animLvl val="lvl"/>
        </dgm:presLayoutVars>
      </dgm:prSet>
      <dgm:spPr/>
    </dgm:pt>
    <dgm:pt modelId="{5C21075A-5917-441F-950B-A215D9C96BFE}" type="pres">
      <dgm:prSet presAssocID="{628C0B8B-AC6A-46C9-AAD0-63C050ED1BB0}" presName="thickLine" presStyleLbl="alignNode1" presStyleIdx="0" presStyleCnt="2"/>
      <dgm:spPr/>
    </dgm:pt>
    <dgm:pt modelId="{549FD466-5F80-4339-9835-650716D0C482}" type="pres">
      <dgm:prSet presAssocID="{628C0B8B-AC6A-46C9-AAD0-63C050ED1BB0}" presName="horz1" presStyleCnt="0"/>
      <dgm:spPr/>
    </dgm:pt>
    <dgm:pt modelId="{1E20F1D5-BF7E-47FE-B471-B5668F2A2320}" type="pres">
      <dgm:prSet presAssocID="{628C0B8B-AC6A-46C9-AAD0-63C050ED1BB0}" presName="tx1" presStyleLbl="revTx" presStyleIdx="0" presStyleCnt="2"/>
      <dgm:spPr/>
    </dgm:pt>
    <dgm:pt modelId="{B6F0722A-F733-486A-BCAB-8B75DEA870B3}" type="pres">
      <dgm:prSet presAssocID="{628C0B8B-AC6A-46C9-AAD0-63C050ED1BB0}" presName="vert1" presStyleCnt="0"/>
      <dgm:spPr/>
    </dgm:pt>
    <dgm:pt modelId="{2539769A-8C34-49E2-897B-2B8BE13196D3}" type="pres">
      <dgm:prSet presAssocID="{DC6D1C97-42D4-4C12-9151-5016A97E5ABF}" presName="thickLine" presStyleLbl="alignNode1" presStyleIdx="1" presStyleCnt="2"/>
      <dgm:spPr/>
    </dgm:pt>
    <dgm:pt modelId="{6AC0413E-5237-41FD-AFAE-701B75E16AF9}" type="pres">
      <dgm:prSet presAssocID="{DC6D1C97-42D4-4C12-9151-5016A97E5ABF}" presName="horz1" presStyleCnt="0"/>
      <dgm:spPr/>
    </dgm:pt>
    <dgm:pt modelId="{441B965D-C16F-4D20-B599-C8AB34BA2DF8}" type="pres">
      <dgm:prSet presAssocID="{DC6D1C97-42D4-4C12-9151-5016A97E5ABF}" presName="tx1" presStyleLbl="revTx" presStyleIdx="1" presStyleCnt="2"/>
      <dgm:spPr/>
    </dgm:pt>
    <dgm:pt modelId="{3137A0AC-0E9A-4729-B06C-6D6C55343A30}" type="pres">
      <dgm:prSet presAssocID="{DC6D1C97-42D4-4C12-9151-5016A97E5ABF}" presName="vert1" presStyleCnt="0"/>
      <dgm:spPr/>
    </dgm:pt>
  </dgm:ptLst>
  <dgm:cxnLst>
    <dgm:cxn modelId="{17E1F597-3D9D-4854-9ECA-33204BED5F0A}" type="presOf" srcId="{628C0B8B-AC6A-46C9-AAD0-63C050ED1BB0}" destId="{1E20F1D5-BF7E-47FE-B471-B5668F2A2320}" srcOrd="0" destOrd="0" presId="urn:microsoft.com/office/officeart/2008/layout/LinedList"/>
    <dgm:cxn modelId="{8A184999-DCD4-439D-9205-33A796AC7B13}" type="presOf" srcId="{D36CA17C-92D8-459F-9699-498E04D62D66}" destId="{FE04088F-35E4-413B-8B28-19687DA6B5CF}" srcOrd="0" destOrd="0" presId="urn:microsoft.com/office/officeart/2008/layout/LinedList"/>
    <dgm:cxn modelId="{2ABFBAC5-FF16-47A7-92FB-C5841015A1A2}" type="presOf" srcId="{DC6D1C97-42D4-4C12-9151-5016A97E5ABF}" destId="{441B965D-C16F-4D20-B599-C8AB34BA2DF8}" srcOrd="0" destOrd="0" presId="urn:microsoft.com/office/officeart/2008/layout/LinedList"/>
    <dgm:cxn modelId="{7B64D3D2-7B3F-4C0B-8FED-5DF6DF2CD7E3}" srcId="{D36CA17C-92D8-459F-9699-498E04D62D66}" destId="{DC6D1C97-42D4-4C12-9151-5016A97E5ABF}" srcOrd="1" destOrd="0" parTransId="{D82D886B-5340-4A13-8506-310AC80DF133}" sibTransId="{3045DFF1-040E-4C1E-9FC6-447FC4D44C42}"/>
    <dgm:cxn modelId="{914FCCD3-EC6B-432E-AF7C-02AE8CC8648B}" srcId="{D36CA17C-92D8-459F-9699-498E04D62D66}" destId="{628C0B8B-AC6A-46C9-AAD0-63C050ED1BB0}" srcOrd="0" destOrd="0" parTransId="{94155B5C-FA0C-4A8A-B33E-128BF27719B7}" sibTransId="{3A713009-D58E-47C9-9802-5202069DE6F9}"/>
    <dgm:cxn modelId="{AB6345F4-1B1D-4B9A-9C85-A9C28621F87C}" type="presParOf" srcId="{FE04088F-35E4-413B-8B28-19687DA6B5CF}" destId="{5C21075A-5917-441F-950B-A215D9C96BFE}" srcOrd="0" destOrd="0" presId="urn:microsoft.com/office/officeart/2008/layout/LinedList"/>
    <dgm:cxn modelId="{5E1BD161-D567-418E-A1F4-B837B3898E09}" type="presParOf" srcId="{FE04088F-35E4-413B-8B28-19687DA6B5CF}" destId="{549FD466-5F80-4339-9835-650716D0C482}" srcOrd="1" destOrd="0" presId="urn:microsoft.com/office/officeart/2008/layout/LinedList"/>
    <dgm:cxn modelId="{9224B13B-BA94-49E6-9EA4-0C8F0003E354}" type="presParOf" srcId="{549FD466-5F80-4339-9835-650716D0C482}" destId="{1E20F1D5-BF7E-47FE-B471-B5668F2A2320}" srcOrd="0" destOrd="0" presId="urn:microsoft.com/office/officeart/2008/layout/LinedList"/>
    <dgm:cxn modelId="{2DEC21FC-E578-4C13-95C6-F0D2473D34F1}" type="presParOf" srcId="{549FD466-5F80-4339-9835-650716D0C482}" destId="{B6F0722A-F733-486A-BCAB-8B75DEA870B3}" srcOrd="1" destOrd="0" presId="urn:microsoft.com/office/officeart/2008/layout/LinedList"/>
    <dgm:cxn modelId="{5D4F9AC0-E351-4D92-A0A1-59214AF15F56}" type="presParOf" srcId="{FE04088F-35E4-413B-8B28-19687DA6B5CF}" destId="{2539769A-8C34-49E2-897B-2B8BE13196D3}" srcOrd="2" destOrd="0" presId="urn:microsoft.com/office/officeart/2008/layout/LinedList"/>
    <dgm:cxn modelId="{B49B6F09-92DA-4875-AEC9-FE64D1B423C3}" type="presParOf" srcId="{FE04088F-35E4-413B-8B28-19687DA6B5CF}" destId="{6AC0413E-5237-41FD-AFAE-701B75E16AF9}" srcOrd="3" destOrd="0" presId="urn:microsoft.com/office/officeart/2008/layout/LinedList"/>
    <dgm:cxn modelId="{3C40B53A-CF7F-430B-89FF-25B76A213881}" type="presParOf" srcId="{6AC0413E-5237-41FD-AFAE-701B75E16AF9}" destId="{441B965D-C16F-4D20-B599-C8AB34BA2DF8}" srcOrd="0" destOrd="0" presId="urn:microsoft.com/office/officeart/2008/layout/LinedList"/>
    <dgm:cxn modelId="{A29CDE3E-20F5-49CC-A44D-FF634F5F84D8}" type="presParOf" srcId="{6AC0413E-5237-41FD-AFAE-701B75E16AF9}" destId="{3137A0AC-0E9A-4729-B06C-6D6C55343A3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21075A-5917-441F-950B-A215D9C96BFE}">
      <dsp:nvSpPr>
        <dsp:cNvPr id="0" name=""/>
        <dsp:cNvSpPr/>
      </dsp:nvSpPr>
      <dsp:spPr>
        <a:xfrm>
          <a:off x="0" y="0"/>
          <a:ext cx="6714744"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20F1D5-BF7E-47FE-B471-B5668F2A2320}">
      <dsp:nvSpPr>
        <dsp:cNvPr id="0" name=""/>
        <dsp:cNvSpPr/>
      </dsp:nvSpPr>
      <dsp:spPr>
        <a:xfrm>
          <a:off x="0" y="0"/>
          <a:ext cx="6714744" cy="2151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Much of the material in this presentation is adapted from </a:t>
          </a:r>
          <a:r>
            <a:rPr lang="en-US" sz="2000" i="1" kern="1200" dirty="0"/>
            <a:t>The Feeling Good Handbook </a:t>
          </a:r>
          <a:r>
            <a:rPr lang="en-US" sz="2000" kern="1200" dirty="0"/>
            <a:t>(1999) by David Burns, so anything in this presentation that is not attributed to another source is likely borrowed (or shamelessly lifted!) from that text. </a:t>
          </a:r>
        </a:p>
      </dsp:txBody>
      <dsp:txXfrm>
        <a:off x="0" y="0"/>
        <a:ext cx="6714744" cy="2151732"/>
      </dsp:txXfrm>
    </dsp:sp>
    <dsp:sp modelId="{2539769A-8C34-49E2-897B-2B8BE13196D3}">
      <dsp:nvSpPr>
        <dsp:cNvPr id="0" name=""/>
        <dsp:cNvSpPr/>
      </dsp:nvSpPr>
      <dsp:spPr>
        <a:xfrm>
          <a:off x="0" y="2151732"/>
          <a:ext cx="6714744"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1B965D-C16F-4D20-B599-C8AB34BA2DF8}">
      <dsp:nvSpPr>
        <dsp:cNvPr id="0" name=""/>
        <dsp:cNvSpPr/>
      </dsp:nvSpPr>
      <dsp:spPr>
        <a:xfrm>
          <a:off x="0" y="2151732"/>
          <a:ext cx="6714744" cy="2151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So, you can safely attribute the positive aspects of this presentation to Burns, and any mistakes and omissions to me!</a:t>
          </a:r>
        </a:p>
      </dsp:txBody>
      <dsp:txXfrm>
        <a:off x="0" y="2151732"/>
        <a:ext cx="6714744" cy="2151732"/>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E1382-3219-5D00-E35B-FDDEF96A3B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5A38B17-5FE0-890F-BB37-FCB60BDBF7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C8724B7-9595-7AE0-579A-D22636CFA0DA}"/>
              </a:ext>
            </a:extLst>
          </p:cNvPr>
          <p:cNvSpPr>
            <a:spLocks noGrp="1"/>
          </p:cNvSpPr>
          <p:nvPr>
            <p:ph type="dt" sz="half" idx="10"/>
          </p:nvPr>
        </p:nvSpPr>
        <p:spPr/>
        <p:txBody>
          <a:bodyPr/>
          <a:lstStyle/>
          <a:p>
            <a:fld id="{D8AB2093-2E3A-4E2A-A58D-D594DCE8440C}" type="datetimeFigureOut">
              <a:rPr lang="en-US" smtClean="0"/>
              <a:t>3/11/2025</a:t>
            </a:fld>
            <a:endParaRPr lang="en-US"/>
          </a:p>
        </p:txBody>
      </p:sp>
      <p:sp>
        <p:nvSpPr>
          <p:cNvPr id="5" name="Footer Placeholder 4">
            <a:extLst>
              <a:ext uri="{FF2B5EF4-FFF2-40B4-BE49-F238E27FC236}">
                <a16:creationId xmlns:a16="http://schemas.microsoft.com/office/drawing/2014/main" id="{4654D957-0E42-966A-DB09-7E8B5BDDBF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BE9C4E-201B-BB44-D9E8-5E91BD86A17C}"/>
              </a:ext>
            </a:extLst>
          </p:cNvPr>
          <p:cNvSpPr>
            <a:spLocks noGrp="1"/>
          </p:cNvSpPr>
          <p:nvPr>
            <p:ph type="sldNum" sz="quarter" idx="12"/>
          </p:nvPr>
        </p:nvSpPr>
        <p:spPr/>
        <p:txBody>
          <a:bodyPr/>
          <a:lstStyle/>
          <a:p>
            <a:fld id="{9047D5F9-A976-4C21-A393-8ACDF2D022AF}" type="slidenum">
              <a:rPr lang="en-US" smtClean="0"/>
              <a:t>‹#›</a:t>
            </a:fld>
            <a:endParaRPr lang="en-US"/>
          </a:p>
        </p:txBody>
      </p:sp>
    </p:spTree>
    <p:extLst>
      <p:ext uri="{BB962C8B-B14F-4D97-AF65-F5344CB8AC3E}">
        <p14:creationId xmlns:p14="http://schemas.microsoft.com/office/powerpoint/2010/main" val="1030231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1B8AD-79C5-A5D3-81C8-38E218B470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94AE59-046C-B458-43A9-2E85C3D211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A0AC86-DF49-E68C-8F9F-E0C8E4987778}"/>
              </a:ext>
            </a:extLst>
          </p:cNvPr>
          <p:cNvSpPr>
            <a:spLocks noGrp="1"/>
          </p:cNvSpPr>
          <p:nvPr>
            <p:ph type="dt" sz="half" idx="10"/>
          </p:nvPr>
        </p:nvSpPr>
        <p:spPr/>
        <p:txBody>
          <a:bodyPr/>
          <a:lstStyle/>
          <a:p>
            <a:fld id="{D8AB2093-2E3A-4E2A-A58D-D594DCE8440C}" type="datetimeFigureOut">
              <a:rPr lang="en-US" smtClean="0"/>
              <a:t>3/11/2025</a:t>
            </a:fld>
            <a:endParaRPr lang="en-US"/>
          </a:p>
        </p:txBody>
      </p:sp>
      <p:sp>
        <p:nvSpPr>
          <p:cNvPr id="5" name="Footer Placeholder 4">
            <a:extLst>
              <a:ext uri="{FF2B5EF4-FFF2-40B4-BE49-F238E27FC236}">
                <a16:creationId xmlns:a16="http://schemas.microsoft.com/office/drawing/2014/main" id="{BA6279CF-D58F-AE0E-438C-31C7027CAF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8795C2-2D2B-D196-8BEB-170533C92220}"/>
              </a:ext>
            </a:extLst>
          </p:cNvPr>
          <p:cNvSpPr>
            <a:spLocks noGrp="1"/>
          </p:cNvSpPr>
          <p:nvPr>
            <p:ph type="sldNum" sz="quarter" idx="12"/>
          </p:nvPr>
        </p:nvSpPr>
        <p:spPr/>
        <p:txBody>
          <a:bodyPr/>
          <a:lstStyle/>
          <a:p>
            <a:fld id="{9047D5F9-A976-4C21-A393-8ACDF2D022AF}" type="slidenum">
              <a:rPr lang="en-US" smtClean="0"/>
              <a:t>‹#›</a:t>
            </a:fld>
            <a:endParaRPr lang="en-US"/>
          </a:p>
        </p:txBody>
      </p:sp>
    </p:spTree>
    <p:extLst>
      <p:ext uri="{BB962C8B-B14F-4D97-AF65-F5344CB8AC3E}">
        <p14:creationId xmlns:p14="http://schemas.microsoft.com/office/powerpoint/2010/main" val="3278170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2D03B-AA86-DEC4-E840-48D43EED8F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B587945-BA93-146D-A344-6507D4C3863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84D865F-5139-5E2C-47FA-126752B7FEC3}"/>
              </a:ext>
            </a:extLst>
          </p:cNvPr>
          <p:cNvSpPr>
            <a:spLocks noGrp="1"/>
          </p:cNvSpPr>
          <p:nvPr>
            <p:ph type="dt" sz="half" idx="10"/>
          </p:nvPr>
        </p:nvSpPr>
        <p:spPr/>
        <p:txBody>
          <a:bodyPr/>
          <a:lstStyle/>
          <a:p>
            <a:fld id="{D8AB2093-2E3A-4E2A-A58D-D594DCE8440C}" type="datetimeFigureOut">
              <a:rPr lang="en-US" smtClean="0"/>
              <a:t>3/11/2025</a:t>
            </a:fld>
            <a:endParaRPr lang="en-US"/>
          </a:p>
        </p:txBody>
      </p:sp>
      <p:sp>
        <p:nvSpPr>
          <p:cNvPr id="5" name="Footer Placeholder 4">
            <a:extLst>
              <a:ext uri="{FF2B5EF4-FFF2-40B4-BE49-F238E27FC236}">
                <a16:creationId xmlns:a16="http://schemas.microsoft.com/office/drawing/2014/main" id="{5C4C30BF-B5BB-18E8-1782-62D8B4CB14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302C69-4C92-52F1-8873-4B947F3374CE}"/>
              </a:ext>
            </a:extLst>
          </p:cNvPr>
          <p:cNvSpPr>
            <a:spLocks noGrp="1"/>
          </p:cNvSpPr>
          <p:nvPr>
            <p:ph type="sldNum" sz="quarter" idx="12"/>
          </p:nvPr>
        </p:nvSpPr>
        <p:spPr/>
        <p:txBody>
          <a:bodyPr/>
          <a:lstStyle/>
          <a:p>
            <a:fld id="{9047D5F9-A976-4C21-A393-8ACDF2D022AF}" type="slidenum">
              <a:rPr lang="en-US" smtClean="0"/>
              <a:t>‹#›</a:t>
            </a:fld>
            <a:endParaRPr lang="en-US"/>
          </a:p>
        </p:txBody>
      </p:sp>
    </p:spTree>
    <p:extLst>
      <p:ext uri="{BB962C8B-B14F-4D97-AF65-F5344CB8AC3E}">
        <p14:creationId xmlns:p14="http://schemas.microsoft.com/office/powerpoint/2010/main" val="1517522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13513-D9FD-E279-3D35-69C48C937C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A1F419-60D8-24C1-4058-4DF29BBA7E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EFA5737-979B-2ED6-92E1-34630C4E4AC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7F17AF5-8594-2F0D-14B7-E1B3227438DB}"/>
              </a:ext>
            </a:extLst>
          </p:cNvPr>
          <p:cNvSpPr>
            <a:spLocks noGrp="1"/>
          </p:cNvSpPr>
          <p:nvPr>
            <p:ph type="dt" sz="half" idx="10"/>
          </p:nvPr>
        </p:nvSpPr>
        <p:spPr/>
        <p:txBody>
          <a:bodyPr/>
          <a:lstStyle/>
          <a:p>
            <a:fld id="{D8AB2093-2E3A-4E2A-A58D-D594DCE8440C}" type="datetimeFigureOut">
              <a:rPr lang="en-US" smtClean="0"/>
              <a:t>3/11/2025</a:t>
            </a:fld>
            <a:endParaRPr lang="en-US"/>
          </a:p>
        </p:txBody>
      </p:sp>
      <p:sp>
        <p:nvSpPr>
          <p:cNvPr id="6" name="Footer Placeholder 5">
            <a:extLst>
              <a:ext uri="{FF2B5EF4-FFF2-40B4-BE49-F238E27FC236}">
                <a16:creationId xmlns:a16="http://schemas.microsoft.com/office/drawing/2014/main" id="{80E0E7E8-D78F-A1C0-4BF4-84F3E961A7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D3F199-2E3C-0526-BD9A-5D9A7AC4F9DF}"/>
              </a:ext>
            </a:extLst>
          </p:cNvPr>
          <p:cNvSpPr>
            <a:spLocks noGrp="1"/>
          </p:cNvSpPr>
          <p:nvPr>
            <p:ph type="sldNum" sz="quarter" idx="12"/>
          </p:nvPr>
        </p:nvSpPr>
        <p:spPr/>
        <p:txBody>
          <a:bodyPr/>
          <a:lstStyle/>
          <a:p>
            <a:fld id="{9047D5F9-A976-4C21-A393-8ACDF2D022AF}" type="slidenum">
              <a:rPr lang="en-US" smtClean="0"/>
              <a:t>‹#›</a:t>
            </a:fld>
            <a:endParaRPr lang="en-US"/>
          </a:p>
        </p:txBody>
      </p:sp>
    </p:spTree>
    <p:extLst>
      <p:ext uri="{BB962C8B-B14F-4D97-AF65-F5344CB8AC3E}">
        <p14:creationId xmlns:p14="http://schemas.microsoft.com/office/powerpoint/2010/main" val="3128105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21258-7946-581C-70EA-BD8C89C0B6A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ABE226C-72E6-67DF-434B-1159C9A2F6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7B8CD1B-258B-F32E-2969-12BF503386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C1B3637-F089-F450-D360-2334986AC8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2F8854-86E1-204D-D24F-18EEE5576C2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19E22C-2F79-79CD-FA7A-A3ED891D921E}"/>
              </a:ext>
            </a:extLst>
          </p:cNvPr>
          <p:cNvSpPr>
            <a:spLocks noGrp="1"/>
          </p:cNvSpPr>
          <p:nvPr>
            <p:ph type="dt" sz="half" idx="10"/>
          </p:nvPr>
        </p:nvSpPr>
        <p:spPr/>
        <p:txBody>
          <a:bodyPr/>
          <a:lstStyle/>
          <a:p>
            <a:fld id="{D8AB2093-2E3A-4E2A-A58D-D594DCE8440C}" type="datetimeFigureOut">
              <a:rPr lang="en-US" smtClean="0"/>
              <a:t>3/11/2025</a:t>
            </a:fld>
            <a:endParaRPr lang="en-US"/>
          </a:p>
        </p:txBody>
      </p:sp>
      <p:sp>
        <p:nvSpPr>
          <p:cNvPr id="8" name="Footer Placeholder 7">
            <a:extLst>
              <a:ext uri="{FF2B5EF4-FFF2-40B4-BE49-F238E27FC236}">
                <a16:creationId xmlns:a16="http://schemas.microsoft.com/office/drawing/2014/main" id="{8F9E1E78-6C06-6EBA-9D46-A1B2525CC1B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45E77F2-3D7A-53ED-7F41-4EFAC514FDD2}"/>
              </a:ext>
            </a:extLst>
          </p:cNvPr>
          <p:cNvSpPr>
            <a:spLocks noGrp="1"/>
          </p:cNvSpPr>
          <p:nvPr>
            <p:ph type="sldNum" sz="quarter" idx="12"/>
          </p:nvPr>
        </p:nvSpPr>
        <p:spPr/>
        <p:txBody>
          <a:bodyPr/>
          <a:lstStyle/>
          <a:p>
            <a:fld id="{9047D5F9-A976-4C21-A393-8ACDF2D022AF}" type="slidenum">
              <a:rPr lang="en-US" smtClean="0"/>
              <a:t>‹#›</a:t>
            </a:fld>
            <a:endParaRPr lang="en-US"/>
          </a:p>
        </p:txBody>
      </p:sp>
    </p:spTree>
    <p:extLst>
      <p:ext uri="{BB962C8B-B14F-4D97-AF65-F5344CB8AC3E}">
        <p14:creationId xmlns:p14="http://schemas.microsoft.com/office/powerpoint/2010/main" val="860740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214C2-5CCA-8964-A50C-7CE097EAA9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A64882-9B6A-EAF6-BDA4-7DC284C1A6C8}"/>
              </a:ext>
            </a:extLst>
          </p:cNvPr>
          <p:cNvSpPr>
            <a:spLocks noGrp="1"/>
          </p:cNvSpPr>
          <p:nvPr>
            <p:ph type="dt" sz="half" idx="10"/>
          </p:nvPr>
        </p:nvSpPr>
        <p:spPr/>
        <p:txBody>
          <a:bodyPr/>
          <a:lstStyle/>
          <a:p>
            <a:fld id="{D8AB2093-2E3A-4E2A-A58D-D594DCE8440C}" type="datetimeFigureOut">
              <a:rPr lang="en-US" smtClean="0"/>
              <a:t>3/11/2025</a:t>
            </a:fld>
            <a:endParaRPr lang="en-US"/>
          </a:p>
        </p:txBody>
      </p:sp>
      <p:sp>
        <p:nvSpPr>
          <p:cNvPr id="4" name="Footer Placeholder 3">
            <a:extLst>
              <a:ext uri="{FF2B5EF4-FFF2-40B4-BE49-F238E27FC236}">
                <a16:creationId xmlns:a16="http://schemas.microsoft.com/office/drawing/2014/main" id="{402CA0F8-15D4-A77B-AA29-85F91E0ED78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955B166-AE4D-08AA-0EF3-EFD9309C14D2}"/>
              </a:ext>
            </a:extLst>
          </p:cNvPr>
          <p:cNvSpPr>
            <a:spLocks noGrp="1"/>
          </p:cNvSpPr>
          <p:nvPr>
            <p:ph type="sldNum" sz="quarter" idx="12"/>
          </p:nvPr>
        </p:nvSpPr>
        <p:spPr/>
        <p:txBody>
          <a:bodyPr/>
          <a:lstStyle/>
          <a:p>
            <a:fld id="{9047D5F9-A976-4C21-A393-8ACDF2D022AF}" type="slidenum">
              <a:rPr lang="en-US" smtClean="0"/>
              <a:t>‹#›</a:t>
            </a:fld>
            <a:endParaRPr lang="en-US"/>
          </a:p>
        </p:txBody>
      </p:sp>
    </p:spTree>
    <p:extLst>
      <p:ext uri="{BB962C8B-B14F-4D97-AF65-F5344CB8AC3E}">
        <p14:creationId xmlns:p14="http://schemas.microsoft.com/office/powerpoint/2010/main" val="893342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98689DD-4AA3-B1A1-148B-B6B122095035}"/>
              </a:ext>
            </a:extLst>
          </p:cNvPr>
          <p:cNvSpPr>
            <a:spLocks noGrp="1"/>
          </p:cNvSpPr>
          <p:nvPr>
            <p:ph type="dt" sz="half" idx="10"/>
          </p:nvPr>
        </p:nvSpPr>
        <p:spPr/>
        <p:txBody>
          <a:bodyPr/>
          <a:lstStyle/>
          <a:p>
            <a:fld id="{D8AB2093-2E3A-4E2A-A58D-D594DCE8440C}" type="datetimeFigureOut">
              <a:rPr lang="en-US" smtClean="0"/>
              <a:t>3/11/2025</a:t>
            </a:fld>
            <a:endParaRPr lang="en-US"/>
          </a:p>
        </p:txBody>
      </p:sp>
      <p:sp>
        <p:nvSpPr>
          <p:cNvPr id="3" name="Footer Placeholder 2">
            <a:extLst>
              <a:ext uri="{FF2B5EF4-FFF2-40B4-BE49-F238E27FC236}">
                <a16:creationId xmlns:a16="http://schemas.microsoft.com/office/drawing/2014/main" id="{19444320-532A-47AC-18EA-6824137D85E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9DFF42E-EE9D-32C8-E43D-56CA788B7AF0}"/>
              </a:ext>
            </a:extLst>
          </p:cNvPr>
          <p:cNvSpPr>
            <a:spLocks noGrp="1"/>
          </p:cNvSpPr>
          <p:nvPr>
            <p:ph type="sldNum" sz="quarter" idx="12"/>
          </p:nvPr>
        </p:nvSpPr>
        <p:spPr/>
        <p:txBody>
          <a:bodyPr/>
          <a:lstStyle/>
          <a:p>
            <a:fld id="{9047D5F9-A976-4C21-A393-8ACDF2D022AF}" type="slidenum">
              <a:rPr lang="en-US" smtClean="0"/>
              <a:t>‹#›</a:t>
            </a:fld>
            <a:endParaRPr lang="en-US"/>
          </a:p>
        </p:txBody>
      </p:sp>
    </p:spTree>
    <p:extLst>
      <p:ext uri="{BB962C8B-B14F-4D97-AF65-F5344CB8AC3E}">
        <p14:creationId xmlns:p14="http://schemas.microsoft.com/office/powerpoint/2010/main" val="902259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FF0AC-CE8D-E8E7-04ED-8E8403D531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8BF1E81-447C-692D-B9CB-71E7C8C8C4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6AAC26-8FC6-B04F-A91E-E36C0C5B0F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41B8FC-B51F-1557-C240-67FCC2868BC0}"/>
              </a:ext>
            </a:extLst>
          </p:cNvPr>
          <p:cNvSpPr>
            <a:spLocks noGrp="1"/>
          </p:cNvSpPr>
          <p:nvPr>
            <p:ph type="dt" sz="half" idx="10"/>
          </p:nvPr>
        </p:nvSpPr>
        <p:spPr/>
        <p:txBody>
          <a:bodyPr/>
          <a:lstStyle/>
          <a:p>
            <a:fld id="{D8AB2093-2E3A-4E2A-A58D-D594DCE8440C}" type="datetimeFigureOut">
              <a:rPr lang="en-US" smtClean="0"/>
              <a:t>3/11/2025</a:t>
            </a:fld>
            <a:endParaRPr lang="en-US"/>
          </a:p>
        </p:txBody>
      </p:sp>
      <p:sp>
        <p:nvSpPr>
          <p:cNvPr id="6" name="Footer Placeholder 5">
            <a:extLst>
              <a:ext uri="{FF2B5EF4-FFF2-40B4-BE49-F238E27FC236}">
                <a16:creationId xmlns:a16="http://schemas.microsoft.com/office/drawing/2014/main" id="{D63261BA-6FFF-3A3D-6CB9-CD7FE5B5D1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F97533-8880-8D6A-F638-FFE0A9954B3D}"/>
              </a:ext>
            </a:extLst>
          </p:cNvPr>
          <p:cNvSpPr>
            <a:spLocks noGrp="1"/>
          </p:cNvSpPr>
          <p:nvPr>
            <p:ph type="sldNum" sz="quarter" idx="12"/>
          </p:nvPr>
        </p:nvSpPr>
        <p:spPr/>
        <p:txBody>
          <a:bodyPr/>
          <a:lstStyle/>
          <a:p>
            <a:fld id="{9047D5F9-A976-4C21-A393-8ACDF2D022AF}" type="slidenum">
              <a:rPr lang="en-US" smtClean="0"/>
              <a:t>‹#›</a:t>
            </a:fld>
            <a:endParaRPr lang="en-US"/>
          </a:p>
        </p:txBody>
      </p:sp>
    </p:spTree>
    <p:extLst>
      <p:ext uri="{BB962C8B-B14F-4D97-AF65-F5344CB8AC3E}">
        <p14:creationId xmlns:p14="http://schemas.microsoft.com/office/powerpoint/2010/main" val="4172255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8BA87-2A6A-0ACC-66C8-1A5A77CD3A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1A9D2B1-458C-C142-B9E0-B9A1A144D3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70428B2-2F99-4349-912B-5DA905F797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2147CC-9EF4-5995-C6C8-B13340E6C0D4}"/>
              </a:ext>
            </a:extLst>
          </p:cNvPr>
          <p:cNvSpPr>
            <a:spLocks noGrp="1"/>
          </p:cNvSpPr>
          <p:nvPr>
            <p:ph type="dt" sz="half" idx="10"/>
          </p:nvPr>
        </p:nvSpPr>
        <p:spPr/>
        <p:txBody>
          <a:bodyPr/>
          <a:lstStyle/>
          <a:p>
            <a:fld id="{D8AB2093-2E3A-4E2A-A58D-D594DCE8440C}" type="datetimeFigureOut">
              <a:rPr lang="en-US" smtClean="0"/>
              <a:t>3/11/2025</a:t>
            </a:fld>
            <a:endParaRPr lang="en-US"/>
          </a:p>
        </p:txBody>
      </p:sp>
      <p:sp>
        <p:nvSpPr>
          <p:cNvPr id="6" name="Footer Placeholder 5">
            <a:extLst>
              <a:ext uri="{FF2B5EF4-FFF2-40B4-BE49-F238E27FC236}">
                <a16:creationId xmlns:a16="http://schemas.microsoft.com/office/drawing/2014/main" id="{E9F50D3D-764D-7114-F818-5EAB55A948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D2641D-0715-970F-5296-E4074F257C71}"/>
              </a:ext>
            </a:extLst>
          </p:cNvPr>
          <p:cNvSpPr>
            <a:spLocks noGrp="1"/>
          </p:cNvSpPr>
          <p:nvPr>
            <p:ph type="sldNum" sz="quarter" idx="12"/>
          </p:nvPr>
        </p:nvSpPr>
        <p:spPr/>
        <p:txBody>
          <a:bodyPr/>
          <a:lstStyle/>
          <a:p>
            <a:fld id="{9047D5F9-A976-4C21-A393-8ACDF2D022AF}" type="slidenum">
              <a:rPr lang="en-US" smtClean="0"/>
              <a:t>‹#›</a:t>
            </a:fld>
            <a:endParaRPr lang="en-US"/>
          </a:p>
        </p:txBody>
      </p:sp>
    </p:spTree>
    <p:extLst>
      <p:ext uri="{BB962C8B-B14F-4D97-AF65-F5344CB8AC3E}">
        <p14:creationId xmlns:p14="http://schemas.microsoft.com/office/powerpoint/2010/main" val="662540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18F2E-8E78-B158-3E12-6D7E06C752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A912F5-752A-4962-F996-753FB5D178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FDE293-F4E4-5DF5-3473-F8B0A50503EC}"/>
              </a:ext>
            </a:extLst>
          </p:cNvPr>
          <p:cNvSpPr>
            <a:spLocks noGrp="1"/>
          </p:cNvSpPr>
          <p:nvPr>
            <p:ph type="dt" sz="half" idx="10"/>
          </p:nvPr>
        </p:nvSpPr>
        <p:spPr/>
        <p:txBody>
          <a:bodyPr/>
          <a:lstStyle/>
          <a:p>
            <a:fld id="{D8AB2093-2E3A-4E2A-A58D-D594DCE8440C}" type="datetimeFigureOut">
              <a:rPr lang="en-US" smtClean="0"/>
              <a:t>3/11/2025</a:t>
            </a:fld>
            <a:endParaRPr lang="en-US"/>
          </a:p>
        </p:txBody>
      </p:sp>
      <p:sp>
        <p:nvSpPr>
          <p:cNvPr id="5" name="Footer Placeholder 4">
            <a:extLst>
              <a:ext uri="{FF2B5EF4-FFF2-40B4-BE49-F238E27FC236}">
                <a16:creationId xmlns:a16="http://schemas.microsoft.com/office/drawing/2014/main" id="{19D248A0-D543-9E93-C94A-786ACBD405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EAF64B-8EDE-3CC8-5295-D92FCDCD2B3B}"/>
              </a:ext>
            </a:extLst>
          </p:cNvPr>
          <p:cNvSpPr>
            <a:spLocks noGrp="1"/>
          </p:cNvSpPr>
          <p:nvPr>
            <p:ph type="sldNum" sz="quarter" idx="12"/>
          </p:nvPr>
        </p:nvSpPr>
        <p:spPr/>
        <p:txBody>
          <a:bodyPr/>
          <a:lstStyle/>
          <a:p>
            <a:fld id="{9047D5F9-A976-4C21-A393-8ACDF2D022AF}" type="slidenum">
              <a:rPr lang="en-US" smtClean="0"/>
              <a:t>‹#›</a:t>
            </a:fld>
            <a:endParaRPr lang="en-US"/>
          </a:p>
        </p:txBody>
      </p:sp>
    </p:spTree>
    <p:extLst>
      <p:ext uri="{BB962C8B-B14F-4D97-AF65-F5344CB8AC3E}">
        <p14:creationId xmlns:p14="http://schemas.microsoft.com/office/powerpoint/2010/main" val="1610626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872AE5-053B-7F6A-16A8-0A7FBABC5E9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0213297-488F-57A0-513B-12C7DB2B60B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0C2CA7-4F69-9B64-1FF4-8EEAAFB8E103}"/>
              </a:ext>
            </a:extLst>
          </p:cNvPr>
          <p:cNvSpPr>
            <a:spLocks noGrp="1"/>
          </p:cNvSpPr>
          <p:nvPr>
            <p:ph type="dt" sz="half" idx="10"/>
          </p:nvPr>
        </p:nvSpPr>
        <p:spPr/>
        <p:txBody>
          <a:bodyPr/>
          <a:lstStyle/>
          <a:p>
            <a:fld id="{D8AB2093-2E3A-4E2A-A58D-D594DCE8440C}" type="datetimeFigureOut">
              <a:rPr lang="en-US" smtClean="0"/>
              <a:t>3/11/2025</a:t>
            </a:fld>
            <a:endParaRPr lang="en-US"/>
          </a:p>
        </p:txBody>
      </p:sp>
      <p:sp>
        <p:nvSpPr>
          <p:cNvPr id="5" name="Footer Placeholder 4">
            <a:extLst>
              <a:ext uri="{FF2B5EF4-FFF2-40B4-BE49-F238E27FC236}">
                <a16:creationId xmlns:a16="http://schemas.microsoft.com/office/drawing/2014/main" id="{84EFC174-A8EE-7546-08F1-0FBFF29BFB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27F25D-26E1-F8ED-725E-731E983BA317}"/>
              </a:ext>
            </a:extLst>
          </p:cNvPr>
          <p:cNvSpPr>
            <a:spLocks noGrp="1"/>
          </p:cNvSpPr>
          <p:nvPr>
            <p:ph type="sldNum" sz="quarter" idx="12"/>
          </p:nvPr>
        </p:nvSpPr>
        <p:spPr/>
        <p:txBody>
          <a:bodyPr/>
          <a:lstStyle/>
          <a:p>
            <a:fld id="{9047D5F9-A976-4C21-A393-8ACDF2D022AF}" type="slidenum">
              <a:rPr lang="en-US" smtClean="0"/>
              <a:t>‹#›</a:t>
            </a:fld>
            <a:endParaRPr lang="en-US"/>
          </a:p>
        </p:txBody>
      </p:sp>
    </p:spTree>
    <p:extLst>
      <p:ext uri="{BB962C8B-B14F-4D97-AF65-F5344CB8AC3E}">
        <p14:creationId xmlns:p14="http://schemas.microsoft.com/office/powerpoint/2010/main" val="1715005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EA1C2E-CF01-41BC-CACA-597126C17C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0BD5F2C-813E-DF2C-94C8-204090035A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DEC5DA-1AB4-DBC2-A545-39649B29D6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AB2093-2E3A-4E2A-A58D-D594DCE8440C}" type="datetimeFigureOut">
              <a:rPr lang="en-US" smtClean="0"/>
              <a:t>3/11/2025</a:t>
            </a:fld>
            <a:endParaRPr lang="en-US"/>
          </a:p>
        </p:txBody>
      </p:sp>
      <p:sp>
        <p:nvSpPr>
          <p:cNvPr id="5" name="Footer Placeholder 4">
            <a:extLst>
              <a:ext uri="{FF2B5EF4-FFF2-40B4-BE49-F238E27FC236}">
                <a16:creationId xmlns:a16="http://schemas.microsoft.com/office/drawing/2014/main" id="{AA28E3AE-908A-80DE-6BF4-054DDAFB67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540487E-F91E-1C0D-CEFE-00B4C5ABCD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047D5F9-A976-4C21-A393-8ACDF2D022AF}" type="slidenum">
              <a:rPr lang="en-US" smtClean="0"/>
              <a:t>‹#›</a:t>
            </a:fld>
            <a:endParaRPr lang="en-US"/>
          </a:p>
        </p:txBody>
      </p:sp>
    </p:spTree>
    <p:extLst>
      <p:ext uri="{BB962C8B-B14F-4D97-AF65-F5344CB8AC3E}">
        <p14:creationId xmlns:p14="http://schemas.microsoft.com/office/powerpoint/2010/main" val="42927463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americanscientist.org/article/gausss-day-of-reckonin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5" name="Picture 4" descr="A close-up photo of a stopwatch with a pool in the background">
            <a:extLst>
              <a:ext uri="{FF2B5EF4-FFF2-40B4-BE49-F238E27FC236}">
                <a16:creationId xmlns:a16="http://schemas.microsoft.com/office/drawing/2014/main" id="{0C1559F3-84A5-D7BA-688A-913A6558DA56}"/>
              </a:ext>
            </a:extLst>
          </p:cNvPr>
          <p:cNvPicPr>
            <a:picLocks noChangeAspect="1"/>
          </p:cNvPicPr>
          <p:nvPr/>
        </p:nvPicPr>
        <p:blipFill>
          <a:blip r:embed="rId2">
            <a:alphaModFix amt="50000"/>
          </a:blip>
          <a:srcRect b="15730"/>
          <a:stretch/>
        </p:blipFill>
        <p:spPr>
          <a:xfrm>
            <a:off x="20" y="1"/>
            <a:ext cx="12191980" cy="6857999"/>
          </a:xfrm>
          <a:prstGeom prst="rect">
            <a:avLst/>
          </a:prstGeom>
        </p:spPr>
      </p:pic>
      <p:sp>
        <p:nvSpPr>
          <p:cNvPr id="2" name="Title 1">
            <a:extLst>
              <a:ext uri="{FF2B5EF4-FFF2-40B4-BE49-F238E27FC236}">
                <a16:creationId xmlns:a16="http://schemas.microsoft.com/office/drawing/2014/main" id="{8C6F5F67-F7FE-445E-69DD-6D04EEC5DFEE}"/>
              </a:ext>
            </a:extLst>
          </p:cNvPr>
          <p:cNvSpPr>
            <a:spLocks noGrp="1"/>
          </p:cNvSpPr>
          <p:nvPr>
            <p:ph type="ctrTitle"/>
          </p:nvPr>
        </p:nvSpPr>
        <p:spPr>
          <a:xfrm>
            <a:off x="1524000" y="1122362"/>
            <a:ext cx="9144000" cy="2900518"/>
          </a:xfrm>
        </p:spPr>
        <p:txBody>
          <a:bodyPr>
            <a:normAutofit/>
          </a:bodyPr>
          <a:lstStyle/>
          <a:p>
            <a:r>
              <a:rPr lang="en-US" dirty="0">
                <a:solidFill>
                  <a:srgbClr val="FFFFFF"/>
                </a:solidFill>
              </a:rPr>
              <a:t>Time Management for Graduate Students</a:t>
            </a:r>
          </a:p>
        </p:txBody>
      </p:sp>
      <p:sp>
        <p:nvSpPr>
          <p:cNvPr id="3" name="Subtitle 2">
            <a:extLst>
              <a:ext uri="{FF2B5EF4-FFF2-40B4-BE49-F238E27FC236}">
                <a16:creationId xmlns:a16="http://schemas.microsoft.com/office/drawing/2014/main" id="{0504680B-E6FF-8E82-934F-750A80D4A62D}"/>
              </a:ext>
            </a:extLst>
          </p:cNvPr>
          <p:cNvSpPr>
            <a:spLocks noGrp="1"/>
          </p:cNvSpPr>
          <p:nvPr>
            <p:ph type="subTitle" idx="1"/>
          </p:nvPr>
        </p:nvSpPr>
        <p:spPr>
          <a:xfrm>
            <a:off x="1524000" y="4159404"/>
            <a:ext cx="9144000" cy="1098395"/>
          </a:xfrm>
        </p:spPr>
        <p:txBody>
          <a:bodyPr>
            <a:normAutofit/>
          </a:bodyPr>
          <a:lstStyle/>
          <a:p>
            <a:r>
              <a:rPr lang="en-US" dirty="0">
                <a:solidFill>
                  <a:srgbClr val="FFFFFF"/>
                </a:solidFill>
              </a:rPr>
              <a:t>Omar Hussein, Graduate Writing Specialist</a:t>
            </a:r>
          </a:p>
          <a:p>
            <a:r>
              <a:rPr lang="en-US" dirty="0">
                <a:solidFill>
                  <a:srgbClr val="FFFFFF"/>
                </a:solidFill>
              </a:rPr>
              <a:t>The CSULB Graduate Center</a:t>
            </a:r>
          </a:p>
        </p:txBody>
      </p:sp>
    </p:spTree>
    <p:extLst>
      <p:ext uri="{BB962C8B-B14F-4D97-AF65-F5344CB8AC3E}">
        <p14:creationId xmlns:p14="http://schemas.microsoft.com/office/powerpoint/2010/main" val="402738009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37D9D-6C65-1892-148E-EE9DD5F6FE76}"/>
              </a:ext>
            </a:extLst>
          </p:cNvPr>
          <p:cNvSpPr>
            <a:spLocks noGrp="1"/>
          </p:cNvSpPr>
          <p:nvPr>
            <p:ph type="title"/>
          </p:nvPr>
        </p:nvSpPr>
        <p:spPr>
          <a:xfrm>
            <a:off x="838200" y="365125"/>
            <a:ext cx="10515600" cy="1306443"/>
          </a:xfrm>
        </p:spPr>
        <p:txBody>
          <a:bodyPr>
            <a:normAutofit/>
          </a:bodyPr>
          <a:lstStyle/>
          <a:p>
            <a:r>
              <a:rPr lang="en-US" sz="4000" dirty="0"/>
              <a:t>Note	</a:t>
            </a:r>
          </a:p>
        </p:txBody>
      </p:sp>
      <p:graphicFrame>
        <p:nvGraphicFramePr>
          <p:cNvPr id="5" name="Content Placeholder 2">
            <a:extLst>
              <a:ext uri="{FF2B5EF4-FFF2-40B4-BE49-F238E27FC236}">
                <a16:creationId xmlns:a16="http://schemas.microsoft.com/office/drawing/2014/main" id="{1C9BB0E5-B84D-D390-BCF9-BD2F6D55B3B9}"/>
              </a:ext>
            </a:extLst>
          </p:cNvPr>
          <p:cNvGraphicFramePr>
            <a:graphicFrameLocks noGrp="1"/>
          </p:cNvGraphicFramePr>
          <p:nvPr>
            <p:ph idx="1"/>
            <p:extLst>
              <p:ext uri="{D42A27DB-BD31-4B8C-83A1-F6EECF244321}">
                <p14:modId xmlns:p14="http://schemas.microsoft.com/office/powerpoint/2010/main" val="2955444693"/>
              </p:ext>
            </p:extLst>
          </p:nvPr>
        </p:nvGraphicFramePr>
        <p:xfrm>
          <a:off x="838200" y="1825625"/>
          <a:ext cx="6714744" cy="43034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descr="A book cover with text on it&#10;&#10;Description automatically generated">
            <a:extLst>
              <a:ext uri="{FF2B5EF4-FFF2-40B4-BE49-F238E27FC236}">
                <a16:creationId xmlns:a16="http://schemas.microsoft.com/office/drawing/2014/main" id="{063109A8-1BDF-E2BD-3936-382ACDFFB9B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74182" y="1184562"/>
            <a:ext cx="3179618" cy="4767043"/>
          </a:xfrm>
          <a:prstGeom prst="rect">
            <a:avLst/>
          </a:prstGeom>
        </p:spPr>
      </p:pic>
    </p:spTree>
    <p:extLst>
      <p:ext uri="{BB962C8B-B14F-4D97-AF65-F5344CB8AC3E}">
        <p14:creationId xmlns:p14="http://schemas.microsoft.com/office/powerpoint/2010/main" val="3316340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B3623F37-A8C4-480F-BCB1-CF9E49F0C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799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F30618-0822-A5D3-6B61-F7DFAB40D1F7}"/>
              </a:ext>
            </a:extLst>
          </p:cNvPr>
          <p:cNvSpPr>
            <a:spLocks noGrp="1"/>
          </p:cNvSpPr>
          <p:nvPr>
            <p:ph type="title"/>
          </p:nvPr>
        </p:nvSpPr>
        <p:spPr>
          <a:xfrm>
            <a:off x="731521" y="1170431"/>
            <a:ext cx="4875904" cy="5138923"/>
          </a:xfrm>
        </p:spPr>
        <p:txBody>
          <a:bodyPr anchor="ctr">
            <a:normAutofit/>
          </a:bodyPr>
          <a:lstStyle/>
          <a:p>
            <a:r>
              <a:rPr lang="en-US" sz="5400">
                <a:solidFill>
                  <a:schemeClr val="tx2"/>
                </a:solidFill>
              </a:rPr>
              <a:t>Why do I never have any time?</a:t>
            </a:r>
          </a:p>
        </p:txBody>
      </p:sp>
      <p:cxnSp>
        <p:nvCxnSpPr>
          <p:cNvPr id="25" name="Straight Connector 24">
            <a:extLst>
              <a:ext uri="{FF2B5EF4-FFF2-40B4-BE49-F238E27FC236}">
                <a16:creationId xmlns:a16="http://schemas.microsoft.com/office/drawing/2014/main" id="{A2CF87F1-3B54-482D-A798-9F4A99449E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FE9C235-AACA-DC8C-C271-C0E04307D42B}"/>
              </a:ext>
            </a:extLst>
          </p:cNvPr>
          <p:cNvSpPr>
            <a:spLocks noGrp="1"/>
          </p:cNvSpPr>
          <p:nvPr>
            <p:ph idx="1"/>
          </p:nvPr>
        </p:nvSpPr>
        <p:spPr>
          <a:xfrm>
            <a:off x="6555441" y="1170432"/>
            <a:ext cx="5002187" cy="5138920"/>
          </a:xfrm>
        </p:spPr>
        <p:txBody>
          <a:bodyPr anchor="ctr">
            <a:normAutofit/>
          </a:bodyPr>
          <a:lstStyle/>
          <a:p>
            <a:r>
              <a:rPr lang="en-US" sz="2000" dirty="0">
                <a:solidFill>
                  <a:schemeClr val="tx2"/>
                </a:solidFill>
              </a:rPr>
              <a:t>There are “only” 168 hours in a week (24⮾7). How do you spend them?</a:t>
            </a:r>
          </a:p>
          <a:p>
            <a:r>
              <a:rPr lang="en-US" sz="2000" dirty="0">
                <a:solidFill>
                  <a:schemeClr val="tx2"/>
                </a:solidFill>
              </a:rPr>
              <a:t>Demands on our time are real:</a:t>
            </a:r>
          </a:p>
          <a:p>
            <a:pPr lvl="1"/>
            <a:r>
              <a:rPr lang="en-US" sz="2000" dirty="0">
                <a:solidFill>
                  <a:schemeClr val="tx2"/>
                </a:solidFill>
              </a:rPr>
              <a:t>Work</a:t>
            </a:r>
          </a:p>
          <a:p>
            <a:pPr lvl="1"/>
            <a:r>
              <a:rPr lang="en-US" sz="2000" dirty="0">
                <a:solidFill>
                  <a:schemeClr val="tx2"/>
                </a:solidFill>
              </a:rPr>
              <a:t>Relationships</a:t>
            </a:r>
          </a:p>
          <a:p>
            <a:pPr lvl="1"/>
            <a:r>
              <a:rPr lang="en-US" sz="2000" dirty="0">
                <a:solidFill>
                  <a:schemeClr val="tx2"/>
                </a:solidFill>
              </a:rPr>
              <a:t>Caregiving</a:t>
            </a:r>
          </a:p>
          <a:p>
            <a:pPr lvl="1"/>
            <a:r>
              <a:rPr lang="en-US" sz="2000" dirty="0">
                <a:solidFill>
                  <a:schemeClr val="tx2"/>
                </a:solidFill>
              </a:rPr>
              <a:t>Sleep</a:t>
            </a:r>
          </a:p>
          <a:p>
            <a:pPr lvl="1"/>
            <a:r>
              <a:rPr lang="en-US" sz="2000" dirty="0">
                <a:solidFill>
                  <a:schemeClr val="tx2"/>
                </a:solidFill>
              </a:rPr>
              <a:t>Household chores</a:t>
            </a:r>
          </a:p>
          <a:p>
            <a:pPr lvl="1"/>
            <a:r>
              <a:rPr lang="en-US" sz="2000" dirty="0">
                <a:solidFill>
                  <a:schemeClr val="tx2"/>
                </a:solidFill>
              </a:rPr>
              <a:t>Exercise/health-related demands</a:t>
            </a:r>
          </a:p>
          <a:p>
            <a:pPr lvl="1"/>
            <a:r>
              <a:rPr lang="en-US" sz="2000" dirty="0">
                <a:solidFill>
                  <a:schemeClr val="tx2"/>
                </a:solidFill>
              </a:rPr>
              <a:t>Miscellaneous problems (e.g., appliances breaking; flat tires)</a:t>
            </a:r>
          </a:p>
          <a:p>
            <a:r>
              <a:rPr lang="en-US" sz="2000" dirty="0">
                <a:solidFill>
                  <a:schemeClr val="tx2"/>
                </a:solidFill>
              </a:rPr>
              <a:t>Much of that is </a:t>
            </a:r>
            <a:r>
              <a:rPr lang="en-US" sz="2000" b="1" dirty="0">
                <a:solidFill>
                  <a:schemeClr val="tx2"/>
                </a:solidFill>
              </a:rPr>
              <a:t>beyond our control</a:t>
            </a:r>
            <a:r>
              <a:rPr lang="en-US" sz="2000" dirty="0">
                <a:solidFill>
                  <a:schemeClr val="tx2"/>
                </a:solidFill>
              </a:rPr>
              <a:t>. </a:t>
            </a:r>
          </a:p>
        </p:txBody>
      </p:sp>
      <p:cxnSp>
        <p:nvCxnSpPr>
          <p:cNvPr id="27" name="Straight Connector 26">
            <a:extLst>
              <a:ext uri="{FF2B5EF4-FFF2-40B4-BE49-F238E27FC236}">
                <a16:creationId xmlns:a16="http://schemas.microsoft.com/office/drawing/2014/main" id="{C3994C9B-C550-4E20-89C5-83F12CB5A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B16AE491-4898-437E-9E32-86A2F19209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30" name="Straight Connector 29">
              <a:extLst>
                <a:ext uri="{FF2B5EF4-FFF2-40B4-BE49-F238E27FC236}">
                  <a16:creationId xmlns:a16="http://schemas.microsoft.com/office/drawing/2014/main" id="{17F55C76-861C-49BA-925A-099CA01184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494BE9A-C1C3-41FE-B2E9-6DBE5EBA2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744562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B3623F37-A8C4-480F-BCB1-CF9E49F0C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799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F30618-0822-A5D3-6B61-F7DFAB40D1F7}"/>
              </a:ext>
            </a:extLst>
          </p:cNvPr>
          <p:cNvSpPr>
            <a:spLocks noGrp="1"/>
          </p:cNvSpPr>
          <p:nvPr>
            <p:ph type="title"/>
          </p:nvPr>
        </p:nvSpPr>
        <p:spPr>
          <a:xfrm>
            <a:off x="731521" y="1170431"/>
            <a:ext cx="4875904" cy="5138923"/>
          </a:xfrm>
        </p:spPr>
        <p:txBody>
          <a:bodyPr anchor="ctr">
            <a:normAutofit/>
          </a:bodyPr>
          <a:lstStyle/>
          <a:p>
            <a:r>
              <a:rPr lang="en-US" sz="5400">
                <a:solidFill>
                  <a:schemeClr val="tx2"/>
                </a:solidFill>
              </a:rPr>
              <a:t>What CAN we control?</a:t>
            </a:r>
          </a:p>
        </p:txBody>
      </p:sp>
      <p:cxnSp>
        <p:nvCxnSpPr>
          <p:cNvPr id="23" name="Straight Connector 22">
            <a:extLst>
              <a:ext uri="{FF2B5EF4-FFF2-40B4-BE49-F238E27FC236}">
                <a16:creationId xmlns:a16="http://schemas.microsoft.com/office/drawing/2014/main" id="{A2CF87F1-3B54-482D-A798-9F4A99449E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FE9C235-AACA-DC8C-C271-C0E04307D42B}"/>
              </a:ext>
            </a:extLst>
          </p:cNvPr>
          <p:cNvSpPr>
            <a:spLocks noGrp="1"/>
          </p:cNvSpPr>
          <p:nvPr>
            <p:ph idx="1"/>
          </p:nvPr>
        </p:nvSpPr>
        <p:spPr>
          <a:xfrm>
            <a:off x="6555441" y="1170432"/>
            <a:ext cx="5002187" cy="5138920"/>
          </a:xfrm>
        </p:spPr>
        <p:txBody>
          <a:bodyPr anchor="ctr">
            <a:normAutofit/>
          </a:bodyPr>
          <a:lstStyle/>
          <a:p>
            <a:pPr marL="514350" indent="-514350">
              <a:buFont typeface="+mj-lt"/>
              <a:buAutoNum type="arabicPeriod"/>
            </a:pPr>
            <a:r>
              <a:rPr lang="en-US" sz="2000" dirty="0">
                <a:solidFill>
                  <a:schemeClr val="tx2"/>
                </a:solidFill>
              </a:rPr>
              <a:t>Our thoughts (or mindset).</a:t>
            </a:r>
          </a:p>
          <a:p>
            <a:pPr marL="514350" indent="-514350">
              <a:buFont typeface="+mj-lt"/>
              <a:buAutoNum type="arabicPeriod"/>
            </a:pPr>
            <a:r>
              <a:rPr lang="en-US" sz="2000" dirty="0">
                <a:solidFill>
                  <a:schemeClr val="tx2"/>
                </a:solidFill>
              </a:rPr>
              <a:t>Our habits (or practices)</a:t>
            </a:r>
          </a:p>
          <a:p>
            <a:pPr marL="0" indent="0">
              <a:buNone/>
            </a:pPr>
            <a:endParaRPr lang="en-US" sz="2000" dirty="0">
              <a:solidFill>
                <a:schemeClr val="tx2"/>
              </a:solidFill>
            </a:endParaRPr>
          </a:p>
          <a:p>
            <a:pPr marL="0" indent="0">
              <a:buNone/>
            </a:pPr>
            <a:r>
              <a:rPr lang="en-US" sz="2000" dirty="0">
                <a:solidFill>
                  <a:schemeClr val="tx2"/>
                </a:solidFill>
              </a:rPr>
              <a:t>This workshop will address 1 first. Doing so will help us take an effective approach to 2. </a:t>
            </a:r>
          </a:p>
        </p:txBody>
      </p:sp>
      <p:cxnSp>
        <p:nvCxnSpPr>
          <p:cNvPr id="25" name="Straight Connector 24">
            <a:extLst>
              <a:ext uri="{FF2B5EF4-FFF2-40B4-BE49-F238E27FC236}">
                <a16:creationId xmlns:a16="http://schemas.microsoft.com/office/drawing/2014/main" id="{C3994C9B-C550-4E20-89C5-83F12CB5A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B16AE491-4898-437E-9E32-86A2F19209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28" name="Straight Connector 27">
              <a:extLst>
                <a:ext uri="{FF2B5EF4-FFF2-40B4-BE49-F238E27FC236}">
                  <a16:creationId xmlns:a16="http://schemas.microsoft.com/office/drawing/2014/main" id="{17F55C76-861C-49BA-925A-099CA01184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494BE9A-C1C3-41FE-B2E9-6DBE5EBA2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72899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B3623F37-A8C4-480F-BCB1-CF9E49F0C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799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E7EB4D-1497-025F-F1DE-58F610BD0D60}"/>
              </a:ext>
            </a:extLst>
          </p:cNvPr>
          <p:cNvSpPr>
            <a:spLocks noGrp="1"/>
          </p:cNvSpPr>
          <p:nvPr>
            <p:ph type="title"/>
          </p:nvPr>
        </p:nvSpPr>
        <p:spPr>
          <a:xfrm>
            <a:off x="731521" y="1170431"/>
            <a:ext cx="4875904" cy="5138923"/>
          </a:xfrm>
        </p:spPr>
        <p:txBody>
          <a:bodyPr anchor="ctr">
            <a:normAutofit/>
          </a:bodyPr>
          <a:lstStyle/>
          <a:p>
            <a:r>
              <a:rPr lang="en-US" sz="5400">
                <a:solidFill>
                  <a:schemeClr val="tx2"/>
                </a:solidFill>
              </a:rPr>
              <a:t>Change Our Mindset: </a:t>
            </a:r>
          </a:p>
        </p:txBody>
      </p:sp>
      <p:cxnSp>
        <p:nvCxnSpPr>
          <p:cNvPr id="25" name="Straight Connector 24">
            <a:extLst>
              <a:ext uri="{FF2B5EF4-FFF2-40B4-BE49-F238E27FC236}">
                <a16:creationId xmlns:a16="http://schemas.microsoft.com/office/drawing/2014/main" id="{A2CF87F1-3B54-482D-A798-9F4A99449E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C37A047-2DB8-D304-0418-5AA6B9EF3DBC}"/>
              </a:ext>
            </a:extLst>
          </p:cNvPr>
          <p:cNvSpPr>
            <a:spLocks noGrp="1"/>
          </p:cNvSpPr>
          <p:nvPr>
            <p:ph idx="1"/>
          </p:nvPr>
        </p:nvSpPr>
        <p:spPr>
          <a:xfrm>
            <a:off x="6555441" y="1170432"/>
            <a:ext cx="5002187" cy="5138920"/>
          </a:xfrm>
        </p:spPr>
        <p:txBody>
          <a:bodyPr anchor="ctr">
            <a:normAutofit/>
          </a:bodyPr>
          <a:lstStyle/>
          <a:p>
            <a:pPr marL="0" indent="0">
              <a:buNone/>
            </a:pPr>
            <a:r>
              <a:rPr lang="en-US" sz="2000" dirty="0">
                <a:solidFill>
                  <a:schemeClr val="tx2"/>
                </a:solidFill>
              </a:rPr>
              <a:t>Why do people struggle to get stuff done (i.e., procrastinate)? David Burns offers 10 reasons:</a:t>
            </a:r>
          </a:p>
          <a:p>
            <a:pPr marL="971550" lvl="1" indent="-514350">
              <a:buFont typeface="+mj-lt"/>
              <a:buAutoNum type="arabicPeriod"/>
            </a:pPr>
            <a:r>
              <a:rPr lang="en-US" sz="2000" dirty="0">
                <a:solidFill>
                  <a:schemeClr val="tx2"/>
                </a:solidFill>
              </a:rPr>
              <a:t>Putting the cart before the horse</a:t>
            </a:r>
          </a:p>
          <a:p>
            <a:pPr marL="971550" lvl="1" indent="-514350">
              <a:buFont typeface="+mj-lt"/>
              <a:buAutoNum type="arabicPeriod"/>
            </a:pPr>
            <a:r>
              <a:rPr lang="en-US" sz="2000" dirty="0">
                <a:solidFill>
                  <a:schemeClr val="tx2"/>
                </a:solidFill>
              </a:rPr>
              <a:t>Holding the wrong mastery model</a:t>
            </a:r>
          </a:p>
          <a:p>
            <a:pPr marL="971550" lvl="1" indent="-514350">
              <a:buFont typeface="+mj-lt"/>
              <a:buAutoNum type="arabicPeriod"/>
            </a:pPr>
            <a:r>
              <a:rPr lang="en-US" sz="2000" dirty="0">
                <a:solidFill>
                  <a:schemeClr val="tx2"/>
                </a:solidFill>
              </a:rPr>
              <a:t>Fearing failure</a:t>
            </a:r>
          </a:p>
          <a:p>
            <a:pPr marL="971550" lvl="1" indent="-514350">
              <a:buFont typeface="+mj-lt"/>
              <a:buAutoNum type="arabicPeriod"/>
            </a:pPr>
            <a:r>
              <a:rPr lang="en-US" sz="2000" dirty="0">
                <a:solidFill>
                  <a:schemeClr val="tx2"/>
                </a:solidFill>
              </a:rPr>
              <a:t>Being perfectionistic</a:t>
            </a:r>
          </a:p>
          <a:p>
            <a:pPr marL="971550" lvl="1" indent="-514350">
              <a:buFont typeface="+mj-lt"/>
              <a:buAutoNum type="arabicPeriod"/>
            </a:pPr>
            <a:r>
              <a:rPr lang="en-US" sz="2000" dirty="0">
                <a:solidFill>
                  <a:schemeClr val="tx2"/>
                </a:solidFill>
              </a:rPr>
              <a:t>Lacking rewards</a:t>
            </a:r>
          </a:p>
          <a:p>
            <a:pPr marL="971550" lvl="1" indent="-514350">
              <a:buFont typeface="+mj-lt"/>
              <a:buAutoNum type="arabicPeriod"/>
            </a:pPr>
            <a:r>
              <a:rPr lang="en-US" sz="2000" dirty="0">
                <a:solidFill>
                  <a:schemeClr val="tx2"/>
                </a:solidFill>
              </a:rPr>
              <a:t>Trying to motivate yourself with “</a:t>
            </a:r>
            <a:r>
              <a:rPr lang="en-US" sz="2000" dirty="0" err="1">
                <a:solidFill>
                  <a:schemeClr val="tx2"/>
                </a:solidFill>
              </a:rPr>
              <a:t>shoulds</a:t>
            </a:r>
            <a:r>
              <a:rPr lang="en-US" sz="2000" dirty="0">
                <a:solidFill>
                  <a:schemeClr val="tx2"/>
                </a:solidFill>
              </a:rPr>
              <a:t>”</a:t>
            </a:r>
          </a:p>
          <a:p>
            <a:pPr marL="971550" lvl="1" indent="-514350">
              <a:buFont typeface="+mj-lt"/>
              <a:buAutoNum type="arabicPeriod"/>
            </a:pPr>
            <a:r>
              <a:rPr lang="en-US" sz="2000" dirty="0">
                <a:solidFill>
                  <a:schemeClr val="tx2"/>
                </a:solidFill>
              </a:rPr>
              <a:t>Being passive aggressive</a:t>
            </a:r>
          </a:p>
          <a:p>
            <a:pPr marL="971550" lvl="1" indent="-514350">
              <a:buFont typeface="+mj-lt"/>
              <a:buAutoNum type="arabicPeriod"/>
            </a:pPr>
            <a:r>
              <a:rPr lang="en-US" sz="2000" dirty="0">
                <a:solidFill>
                  <a:schemeClr val="tx2"/>
                </a:solidFill>
              </a:rPr>
              <a:t>Being unassertive</a:t>
            </a:r>
          </a:p>
          <a:p>
            <a:pPr marL="971550" lvl="1" indent="-514350">
              <a:buFont typeface="+mj-lt"/>
              <a:buAutoNum type="arabicPeriod"/>
            </a:pPr>
            <a:r>
              <a:rPr lang="en-US" sz="2000" dirty="0">
                <a:solidFill>
                  <a:schemeClr val="tx2"/>
                </a:solidFill>
              </a:rPr>
              <a:t>Being sensitive to coercion</a:t>
            </a:r>
          </a:p>
          <a:p>
            <a:pPr marL="971550" lvl="1" indent="-514350">
              <a:buFont typeface="+mj-lt"/>
              <a:buAutoNum type="arabicPeriod"/>
            </a:pPr>
            <a:r>
              <a:rPr lang="en-US" sz="2000" dirty="0">
                <a:solidFill>
                  <a:schemeClr val="tx2"/>
                </a:solidFill>
              </a:rPr>
              <a:t>Not wanting to perform the task</a:t>
            </a:r>
          </a:p>
          <a:p>
            <a:pPr marL="514350" indent="-514350">
              <a:buFont typeface="+mj-lt"/>
              <a:buAutoNum type="arabicPeriod"/>
            </a:pPr>
            <a:endParaRPr lang="en-US" sz="1800" dirty="0">
              <a:solidFill>
                <a:schemeClr val="tx2"/>
              </a:solidFill>
            </a:endParaRPr>
          </a:p>
        </p:txBody>
      </p:sp>
      <p:cxnSp>
        <p:nvCxnSpPr>
          <p:cNvPr id="27" name="Straight Connector 26">
            <a:extLst>
              <a:ext uri="{FF2B5EF4-FFF2-40B4-BE49-F238E27FC236}">
                <a16:creationId xmlns:a16="http://schemas.microsoft.com/office/drawing/2014/main" id="{C3994C9B-C550-4E20-89C5-83F12CB5A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B16AE491-4898-437E-9E32-86A2F19209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30" name="Straight Connector 29">
              <a:extLst>
                <a:ext uri="{FF2B5EF4-FFF2-40B4-BE49-F238E27FC236}">
                  <a16:creationId xmlns:a16="http://schemas.microsoft.com/office/drawing/2014/main" id="{17F55C76-861C-49BA-925A-099CA01184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494BE9A-C1C3-41FE-B2E9-6DBE5EBA2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87035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B3623F37-A8C4-480F-BCB1-CF9E49F0C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799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1AE0ED-5E0D-552B-A2E0-75CCB4868A55}"/>
              </a:ext>
            </a:extLst>
          </p:cNvPr>
          <p:cNvSpPr>
            <a:spLocks noGrp="1"/>
          </p:cNvSpPr>
          <p:nvPr>
            <p:ph type="title"/>
          </p:nvPr>
        </p:nvSpPr>
        <p:spPr>
          <a:xfrm>
            <a:off x="731521" y="1170431"/>
            <a:ext cx="4875904" cy="5138923"/>
          </a:xfrm>
        </p:spPr>
        <p:txBody>
          <a:bodyPr vert="horz" lIns="91440" tIns="45720" rIns="91440" bIns="45720" rtlCol="0" anchor="ctr">
            <a:normAutofit/>
          </a:bodyPr>
          <a:lstStyle/>
          <a:p>
            <a:r>
              <a:rPr lang="en-US" sz="5400" kern="1200" dirty="0">
                <a:solidFill>
                  <a:schemeClr val="tx2"/>
                </a:solidFill>
                <a:latin typeface="+mj-lt"/>
                <a:ea typeface="+mj-ea"/>
                <a:cs typeface="+mj-cs"/>
              </a:rPr>
              <a:t>1. Putting the cart before the horse</a:t>
            </a:r>
          </a:p>
        </p:txBody>
      </p:sp>
      <p:cxnSp>
        <p:nvCxnSpPr>
          <p:cNvPr id="26" name="Straight Connector 25">
            <a:extLst>
              <a:ext uri="{FF2B5EF4-FFF2-40B4-BE49-F238E27FC236}">
                <a16:creationId xmlns:a16="http://schemas.microsoft.com/office/drawing/2014/main" id="{A2CF87F1-3B54-482D-A798-9F4A99449E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00F8B47-DA18-ACB0-CF22-5781546F1BFB}"/>
              </a:ext>
            </a:extLst>
          </p:cNvPr>
          <p:cNvSpPr>
            <a:spLocks noGrp="1"/>
          </p:cNvSpPr>
          <p:nvPr>
            <p:ph idx="1"/>
          </p:nvPr>
        </p:nvSpPr>
        <p:spPr>
          <a:xfrm>
            <a:off x="6555441" y="1170432"/>
            <a:ext cx="5002187" cy="5138920"/>
          </a:xfrm>
        </p:spPr>
        <p:txBody>
          <a:bodyPr vert="horz" lIns="91440" tIns="45720" rIns="91440" bIns="45720" rtlCol="0" anchor="ctr">
            <a:normAutofit/>
          </a:bodyPr>
          <a:lstStyle/>
          <a:p>
            <a:pPr marL="0" indent="0">
              <a:buNone/>
            </a:pPr>
            <a:r>
              <a:rPr lang="en-US" sz="2000" b="1" kern="1200" dirty="0">
                <a:solidFill>
                  <a:schemeClr val="tx2"/>
                </a:solidFill>
                <a:latin typeface="+mn-lt"/>
                <a:ea typeface="+mn-ea"/>
                <a:cs typeface="+mn-cs"/>
              </a:rPr>
              <a:t>Seemingly silly question: </a:t>
            </a:r>
            <a:r>
              <a:rPr lang="en-US" sz="2000" kern="1200" dirty="0">
                <a:solidFill>
                  <a:schemeClr val="tx2"/>
                </a:solidFill>
                <a:latin typeface="+mn-lt"/>
                <a:ea typeface="+mn-ea"/>
                <a:cs typeface="+mn-cs"/>
              </a:rPr>
              <a:t>Which comes first, motivation or action?</a:t>
            </a:r>
          </a:p>
        </p:txBody>
      </p:sp>
      <p:cxnSp>
        <p:nvCxnSpPr>
          <p:cNvPr id="28" name="Straight Connector 27">
            <a:extLst>
              <a:ext uri="{FF2B5EF4-FFF2-40B4-BE49-F238E27FC236}">
                <a16:creationId xmlns:a16="http://schemas.microsoft.com/office/drawing/2014/main" id="{C3994C9B-C550-4E20-89C5-83F12CB5A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B16AE491-4898-437E-9E32-86A2F19209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31" name="Straight Connector 30">
              <a:extLst>
                <a:ext uri="{FF2B5EF4-FFF2-40B4-BE49-F238E27FC236}">
                  <a16:creationId xmlns:a16="http://schemas.microsoft.com/office/drawing/2014/main" id="{17F55C76-861C-49BA-925A-099CA01184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494BE9A-C1C3-41FE-B2E9-6DBE5EBA2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87674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B3623F37-A8C4-480F-BCB1-CF9E49F0C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799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1AE0ED-5E0D-552B-A2E0-75CCB4868A55}"/>
              </a:ext>
            </a:extLst>
          </p:cNvPr>
          <p:cNvSpPr>
            <a:spLocks noGrp="1"/>
          </p:cNvSpPr>
          <p:nvPr>
            <p:ph type="title"/>
          </p:nvPr>
        </p:nvSpPr>
        <p:spPr>
          <a:xfrm>
            <a:off x="731521" y="1170431"/>
            <a:ext cx="4875904" cy="5138923"/>
          </a:xfrm>
        </p:spPr>
        <p:txBody>
          <a:bodyPr anchor="ctr">
            <a:normAutofit/>
          </a:bodyPr>
          <a:lstStyle/>
          <a:p>
            <a:r>
              <a:rPr lang="en-US" sz="5400" dirty="0">
                <a:solidFill>
                  <a:schemeClr val="tx2"/>
                </a:solidFill>
              </a:rPr>
              <a:t>1. Putting the cart before the horse </a:t>
            </a:r>
            <a:r>
              <a:rPr lang="en-US" sz="2000" dirty="0">
                <a:solidFill>
                  <a:schemeClr val="tx2"/>
                </a:solidFill>
              </a:rPr>
              <a:t>- 2</a:t>
            </a:r>
          </a:p>
        </p:txBody>
      </p:sp>
      <p:cxnSp>
        <p:nvCxnSpPr>
          <p:cNvPr id="25" name="Straight Connector 24">
            <a:extLst>
              <a:ext uri="{FF2B5EF4-FFF2-40B4-BE49-F238E27FC236}">
                <a16:creationId xmlns:a16="http://schemas.microsoft.com/office/drawing/2014/main" id="{A2CF87F1-3B54-482D-A798-9F4A99449E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00F8B47-DA18-ACB0-CF22-5781546F1BFB}"/>
              </a:ext>
            </a:extLst>
          </p:cNvPr>
          <p:cNvSpPr>
            <a:spLocks noGrp="1"/>
          </p:cNvSpPr>
          <p:nvPr>
            <p:ph idx="1"/>
          </p:nvPr>
        </p:nvSpPr>
        <p:spPr>
          <a:xfrm>
            <a:off x="6555441" y="1170432"/>
            <a:ext cx="5002187" cy="5138920"/>
          </a:xfrm>
        </p:spPr>
        <p:txBody>
          <a:bodyPr anchor="ctr">
            <a:normAutofit/>
          </a:bodyPr>
          <a:lstStyle/>
          <a:p>
            <a:pPr marL="0" indent="0">
              <a:buNone/>
            </a:pPr>
            <a:r>
              <a:rPr lang="en-US" sz="2000" dirty="0">
                <a:solidFill>
                  <a:schemeClr val="tx2"/>
                </a:solidFill>
              </a:rPr>
              <a:t>Most people think that you have to be motivated in order to take action. That is a mistake. </a:t>
            </a:r>
          </a:p>
          <a:p>
            <a:pPr marL="0" indent="0">
              <a:buNone/>
            </a:pPr>
            <a:endParaRPr lang="en-US" sz="2000" dirty="0">
              <a:solidFill>
                <a:schemeClr val="tx2"/>
              </a:solidFill>
            </a:endParaRPr>
          </a:p>
          <a:p>
            <a:pPr marL="0" indent="0">
              <a:buNone/>
            </a:pPr>
            <a:r>
              <a:rPr lang="en-US" sz="2000" dirty="0">
                <a:solidFill>
                  <a:schemeClr val="tx2"/>
                </a:solidFill>
              </a:rPr>
              <a:t>How it really works:</a:t>
            </a:r>
          </a:p>
          <a:p>
            <a:pPr marL="0" indent="0">
              <a:buNone/>
            </a:pPr>
            <a:endParaRPr lang="en-US" sz="2000" dirty="0">
              <a:solidFill>
                <a:schemeClr val="tx2"/>
              </a:solidFill>
            </a:endParaRPr>
          </a:p>
          <a:p>
            <a:pPr marL="0" indent="0">
              <a:buNone/>
            </a:pPr>
            <a:r>
              <a:rPr lang="en-US" sz="2000" dirty="0">
                <a:solidFill>
                  <a:schemeClr val="tx2"/>
                </a:solidFill>
              </a:rPr>
              <a:t>Action </a:t>
            </a:r>
            <a:r>
              <a:rPr lang="en-US" sz="2000" dirty="0">
                <a:solidFill>
                  <a:schemeClr val="tx2"/>
                </a:solidFill>
                <a:sym typeface="Wingdings" panose="05000000000000000000" pitchFamily="2" charset="2"/>
              </a:rPr>
              <a:t> Motivation  More action.</a:t>
            </a:r>
          </a:p>
          <a:p>
            <a:pPr marL="0" indent="0">
              <a:buNone/>
            </a:pPr>
            <a:endParaRPr lang="en-US" sz="2000" dirty="0">
              <a:solidFill>
                <a:schemeClr val="tx2"/>
              </a:solidFill>
            </a:endParaRPr>
          </a:p>
          <a:p>
            <a:pPr marL="0" indent="0">
              <a:buNone/>
            </a:pPr>
            <a:r>
              <a:rPr lang="en-US" sz="2000" b="1" dirty="0">
                <a:solidFill>
                  <a:schemeClr val="tx2"/>
                </a:solidFill>
              </a:rPr>
              <a:t>Goal: </a:t>
            </a:r>
            <a:r>
              <a:rPr lang="en-US" sz="2000" dirty="0">
                <a:solidFill>
                  <a:schemeClr val="tx2"/>
                </a:solidFill>
              </a:rPr>
              <a:t>If you need to, </a:t>
            </a:r>
            <a:r>
              <a:rPr lang="en-US" sz="2000" b="1" dirty="0">
                <a:solidFill>
                  <a:schemeClr val="tx2"/>
                </a:solidFill>
              </a:rPr>
              <a:t>force yourself to take action</a:t>
            </a:r>
            <a:r>
              <a:rPr lang="en-US" sz="2000" dirty="0">
                <a:solidFill>
                  <a:schemeClr val="tx2"/>
                </a:solidFill>
              </a:rPr>
              <a:t>. This includes committing to action and scheduling time on the calendar to do it. </a:t>
            </a:r>
          </a:p>
        </p:txBody>
      </p:sp>
      <p:cxnSp>
        <p:nvCxnSpPr>
          <p:cNvPr id="27" name="Straight Connector 26">
            <a:extLst>
              <a:ext uri="{FF2B5EF4-FFF2-40B4-BE49-F238E27FC236}">
                <a16:creationId xmlns:a16="http://schemas.microsoft.com/office/drawing/2014/main" id="{C3994C9B-C550-4E20-89C5-83F12CB5A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B16AE491-4898-437E-9E32-86A2F19209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30" name="Straight Connector 29">
              <a:extLst>
                <a:ext uri="{FF2B5EF4-FFF2-40B4-BE49-F238E27FC236}">
                  <a16:creationId xmlns:a16="http://schemas.microsoft.com/office/drawing/2014/main" id="{17F55C76-861C-49BA-925A-099CA01184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494BE9A-C1C3-41FE-B2E9-6DBE5EBA2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49856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B3623F37-A8C4-480F-BCB1-CF9E49F0C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799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C1763A-5BAF-A0FC-957A-56E8037D3931}"/>
              </a:ext>
            </a:extLst>
          </p:cNvPr>
          <p:cNvSpPr>
            <a:spLocks noGrp="1"/>
          </p:cNvSpPr>
          <p:nvPr>
            <p:ph type="title"/>
          </p:nvPr>
        </p:nvSpPr>
        <p:spPr>
          <a:xfrm>
            <a:off x="731521" y="1170431"/>
            <a:ext cx="4875904" cy="5138923"/>
          </a:xfrm>
        </p:spPr>
        <p:txBody>
          <a:bodyPr vert="horz" lIns="91440" tIns="45720" rIns="91440" bIns="45720" rtlCol="0" anchor="ctr">
            <a:normAutofit/>
          </a:bodyPr>
          <a:lstStyle/>
          <a:p>
            <a:r>
              <a:rPr lang="en-US" sz="5400" kern="1200">
                <a:solidFill>
                  <a:schemeClr val="tx2"/>
                </a:solidFill>
                <a:latin typeface="+mj-lt"/>
                <a:ea typeface="+mj-ea"/>
                <a:cs typeface="+mj-cs"/>
              </a:rPr>
              <a:t>2. The Mastery model</a:t>
            </a:r>
          </a:p>
        </p:txBody>
      </p:sp>
      <p:cxnSp>
        <p:nvCxnSpPr>
          <p:cNvPr id="26" name="Straight Connector 25">
            <a:extLst>
              <a:ext uri="{FF2B5EF4-FFF2-40B4-BE49-F238E27FC236}">
                <a16:creationId xmlns:a16="http://schemas.microsoft.com/office/drawing/2014/main" id="{A2CF87F1-3B54-482D-A798-9F4A99449E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98C7F6-B934-3BA3-CC5D-467480977AF4}"/>
              </a:ext>
            </a:extLst>
          </p:cNvPr>
          <p:cNvSpPr>
            <a:spLocks noGrp="1"/>
          </p:cNvSpPr>
          <p:nvPr>
            <p:ph idx="1"/>
          </p:nvPr>
        </p:nvSpPr>
        <p:spPr>
          <a:xfrm>
            <a:off x="6555441" y="1170432"/>
            <a:ext cx="5002187" cy="5138920"/>
          </a:xfrm>
        </p:spPr>
        <p:txBody>
          <a:bodyPr vert="horz" lIns="91440" tIns="45720" rIns="91440" bIns="45720" rtlCol="0" anchor="ctr">
            <a:normAutofit/>
          </a:bodyPr>
          <a:lstStyle/>
          <a:p>
            <a:pPr marL="0" indent="0">
              <a:buNone/>
            </a:pPr>
            <a:r>
              <a:rPr lang="en-US" sz="2000" b="1" kern="1200" dirty="0">
                <a:solidFill>
                  <a:schemeClr val="tx2"/>
                </a:solidFill>
                <a:latin typeface="+mn-lt"/>
                <a:ea typeface="+mn-ea"/>
                <a:cs typeface="+mn-cs"/>
              </a:rPr>
              <a:t>Another seemingly silly question: </a:t>
            </a:r>
            <a:r>
              <a:rPr lang="en-US" sz="2000" kern="1200" dirty="0">
                <a:solidFill>
                  <a:schemeClr val="tx2"/>
                </a:solidFill>
                <a:latin typeface="+mn-lt"/>
                <a:ea typeface="+mn-ea"/>
                <a:cs typeface="+mn-cs"/>
              </a:rPr>
              <a:t>Does being smarter make academic work easier?</a:t>
            </a:r>
            <a:endParaRPr lang="en-US" sz="2000" b="1" kern="1200" dirty="0">
              <a:solidFill>
                <a:schemeClr val="tx2"/>
              </a:solidFill>
              <a:latin typeface="+mn-lt"/>
              <a:ea typeface="+mn-ea"/>
              <a:cs typeface="+mn-cs"/>
            </a:endParaRPr>
          </a:p>
        </p:txBody>
      </p:sp>
      <p:cxnSp>
        <p:nvCxnSpPr>
          <p:cNvPr id="28" name="Straight Connector 27">
            <a:extLst>
              <a:ext uri="{FF2B5EF4-FFF2-40B4-BE49-F238E27FC236}">
                <a16:creationId xmlns:a16="http://schemas.microsoft.com/office/drawing/2014/main" id="{C3994C9B-C550-4E20-89C5-83F12CB5A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B16AE491-4898-437E-9E32-86A2F19209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31" name="Straight Connector 30">
              <a:extLst>
                <a:ext uri="{FF2B5EF4-FFF2-40B4-BE49-F238E27FC236}">
                  <a16:creationId xmlns:a16="http://schemas.microsoft.com/office/drawing/2014/main" id="{17F55C76-861C-49BA-925A-099CA01184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494BE9A-C1C3-41FE-B2E9-6DBE5EBA2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9262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B3623F37-A8C4-480F-BCB1-CF9E49F0C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799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C7AE86-4DC6-51C3-14EB-22B321D2A4DE}"/>
              </a:ext>
            </a:extLst>
          </p:cNvPr>
          <p:cNvSpPr>
            <a:spLocks noGrp="1"/>
          </p:cNvSpPr>
          <p:nvPr>
            <p:ph type="title"/>
          </p:nvPr>
        </p:nvSpPr>
        <p:spPr>
          <a:xfrm>
            <a:off x="731521" y="1170431"/>
            <a:ext cx="4875904" cy="5138923"/>
          </a:xfrm>
        </p:spPr>
        <p:txBody>
          <a:bodyPr anchor="ctr">
            <a:normAutofit/>
          </a:bodyPr>
          <a:lstStyle/>
          <a:p>
            <a:r>
              <a:rPr lang="en-US" sz="5400" dirty="0">
                <a:solidFill>
                  <a:schemeClr val="tx2"/>
                </a:solidFill>
              </a:rPr>
              <a:t>2. The Mastery Model </a:t>
            </a:r>
            <a:r>
              <a:rPr lang="en-US" sz="2000" dirty="0">
                <a:solidFill>
                  <a:schemeClr val="tx2"/>
                </a:solidFill>
              </a:rPr>
              <a:t>- 2</a:t>
            </a:r>
          </a:p>
        </p:txBody>
      </p:sp>
      <p:cxnSp>
        <p:nvCxnSpPr>
          <p:cNvPr id="26" name="Straight Connector 25">
            <a:extLst>
              <a:ext uri="{FF2B5EF4-FFF2-40B4-BE49-F238E27FC236}">
                <a16:creationId xmlns:a16="http://schemas.microsoft.com/office/drawing/2014/main" id="{A2CF87F1-3B54-482D-A798-9F4A99449E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188B64F-4DB1-B073-BC95-9F4149250F8A}"/>
              </a:ext>
            </a:extLst>
          </p:cNvPr>
          <p:cNvSpPr>
            <a:spLocks noGrp="1"/>
          </p:cNvSpPr>
          <p:nvPr>
            <p:ph idx="1"/>
          </p:nvPr>
        </p:nvSpPr>
        <p:spPr>
          <a:xfrm>
            <a:off x="6447866" y="246027"/>
            <a:ext cx="5109762" cy="6274853"/>
          </a:xfrm>
        </p:spPr>
        <p:txBody>
          <a:bodyPr anchor="ctr">
            <a:normAutofit lnSpcReduction="10000"/>
          </a:bodyPr>
          <a:lstStyle/>
          <a:p>
            <a:r>
              <a:rPr lang="en-US" sz="1600" dirty="0">
                <a:solidFill>
                  <a:schemeClr val="tx2"/>
                </a:solidFill>
              </a:rPr>
              <a:t>Gauss: </a:t>
            </a:r>
          </a:p>
          <a:p>
            <a:pPr marL="457200" lvl="1" indent="0">
              <a:buNone/>
            </a:pPr>
            <a:r>
              <a:rPr lang="en-US" sz="1600" dirty="0">
                <a:solidFill>
                  <a:schemeClr val="tx2"/>
                </a:solidFill>
              </a:rPr>
              <a:t>In the 1780s a provincial German schoolmaster gave his class the tedious assignment of summing the first 100 integers. The teacher's aim was to keep the kids quiet for half an hour, but one young pupil almost immediately produced an answer: 1 + 2 + 3 + ... + 98 + 99 + 100 = 5,050. The smart aleck was Carl Friedrich Gauss, who would go on to join the short list of candidates for greatest mathematician ever. Gauss was not a calculating prodigy who added up all those numbers in his head. He had a deeper insight: If you "fold" the series of numbers in the middle and add them in pairs—1 + 100, 2 + 99, 3 + 98, and so on—all the pairs sum to 101. There are 50 such pairs, and so the grand total is simply 50×101. The more general formula, for a list of consecutive numbers from 1 through n, is n(n + 1)/2. </a:t>
            </a:r>
            <a:r>
              <a:rPr lang="en-US" sz="1600" dirty="0">
                <a:solidFill>
                  <a:schemeClr val="tx2"/>
                </a:solidFill>
                <a:hlinkClick r:id="rId2"/>
              </a:rPr>
              <a:t>Source.</a:t>
            </a:r>
            <a:endParaRPr lang="en-US" sz="1600" dirty="0">
              <a:solidFill>
                <a:schemeClr val="tx2"/>
              </a:solidFill>
            </a:endParaRPr>
          </a:p>
          <a:p>
            <a:endParaRPr lang="en-US" sz="1600" dirty="0">
              <a:solidFill>
                <a:schemeClr val="tx2"/>
              </a:solidFill>
            </a:endParaRPr>
          </a:p>
          <a:p>
            <a:r>
              <a:rPr lang="en-US" sz="1600" dirty="0">
                <a:solidFill>
                  <a:schemeClr val="tx2"/>
                </a:solidFill>
              </a:rPr>
              <a:t>De </a:t>
            </a:r>
            <a:r>
              <a:rPr lang="en-US" sz="1600" dirty="0" err="1">
                <a:solidFill>
                  <a:schemeClr val="tx2"/>
                </a:solidFill>
              </a:rPr>
              <a:t>Moivre</a:t>
            </a:r>
            <a:r>
              <a:rPr lang="en-US" sz="1600" dirty="0">
                <a:solidFill>
                  <a:schemeClr val="tx2"/>
                </a:solidFill>
              </a:rPr>
              <a:t> on Newton: </a:t>
            </a:r>
          </a:p>
          <a:p>
            <a:pPr marL="457200" lvl="1" indent="0">
              <a:buNone/>
            </a:pPr>
            <a:r>
              <a:rPr lang="en-US" sz="1600" b="0" i="0" u="none" strike="noStrike" baseline="0" dirty="0">
                <a:solidFill>
                  <a:schemeClr val="tx2"/>
                </a:solidFill>
              </a:rPr>
              <a:t>Took Descartes's Geometry in hand, </a:t>
            </a:r>
            <a:r>
              <a:rPr lang="en-US" sz="1600" b="0" i="0" u="none" strike="noStrike" baseline="0" dirty="0" err="1">
                <a:solidFill>
                  <a:schemeClr val="tx2"/>
                </a:solidFill>
              </a:rPr>
              <a:t>tho</a:t>
            </a:r>
            <a:r>
              <a:rPr lang="en-US" sz="1600" b="0" i="0" u="none" strike="noStrike" baseline="0" dirty="0">
                <a:solidFill>
                  <a:schemeClr val="tx2"/>
                </a:solidFill>
              </a:rPr>
              <a:t> he had been told it would be very difficult, read some ten pages in it, then </a:t>
            </a:r>
            <a:r>
              <a:rPr lang="en-US" sz="1600" b="0" i="0" u="none" strike="noStrike" baseline="0" dirty="0" err="1">
                <a:solidFill>
                  <a:schemeClr val="tx2"/>
                </a:solidFill>
              </a:rPr>
              <a:t>stopt</a:t>
            </a:r>
            <a:r>
              <a:rPr lang="en-US" sz="1600" b="0" i="0" u="none" strike="noStrike" baseline="0" dirty="0">
                <a:solidFill>
                  <a:schemeClr val="tx2"/>
                </a:solidFill>
              </a:rPr>
              <a:t>, began again, went a little farther than the first time, </a:t>
            </a:r>
            <a:r>
              <a:rPr lang="en-US" sz="1600" b="0" i="0" u="none" strike="noStrike" baseline="0" dirty="0" err="1">
                <a:solidFill>
                  <a:schemeClr val="tx2"/>
                </a:solidFill>
              </a:rPr>
              <a:t>stopt</a:t>
            </a:r>
            <a:r>
              <a:rPr lang="en-US" sz="1600" b="0" i="0" u="none" strike="noStrike" baseline="0" dirty="0">
                <a:solidFill>
                  <a:schemeClr val="tx2"/>
                </a:solidFill>
              </a:rPr>
              <a:t> again, went back again to the beginning, read on till by degrees he made himself master of the whole, to that degree that he understood Descartes's Geometry better than he had done Euclid.</a:t>
            </a:r>
            <a:endParaRPr lang="en-US" sz="1600" dirty="0">
              <a:solidFill>
                <a:schemeClr val="tx2"/>
              </a:solidFill>
            </a:endParaRPr>
          </a:p>
        </p:txBody>
      </p:sp>
      <p:cxnSp>
        <p:nvCxnSpPr>
          <p:cNvPr id="28" name="Straight Connector 27">
            <a:extLst>
              <a:ext uri="{FF2B5EF4-FFF2-40B4-BE49-F238E27FC236}">
                <a16:creationId xmlns:a16="http://schemas.microsoft.com/office/drawing/2014/main" id="{C3994C9B-C550-4E20-89C5-83F12CB5A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B16AE491-4898-437E-9E32-86A2F19209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31" name="Straight Connector 30">
              <a:extLst>
                <a:ext uri="{FF2B5EF4-FFF2-40B4-BE49-F238E27FC236}">
                  <a16:creationId xmlns:a16="http://schemas.microsoft.com/office/drawing/2014/main" id="{17F55C76-861C-49BA-925A-099CA01184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494BE9A-C1C3-41FE-B2E9-6DBE5EBA2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90407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623F37-A8C4-480F-BCB1-CF9E49F0C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799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DAC0A4-12E3-39CA-5E8D-98BFEA52C0F3}"/>
              </a:ext>
            </a:extLst>
          </p:cNvPr>
          <p:cNvSpPr>
            <a:spLocks noGrp="1"/>
          </p:cNvSpPr>
          <p:nvPr>
            <p:ph type="title"/>
          </p:nvPr>
        </p:nvSpPr>
        <p:spPr>
          <a:xfrm>
            <a:off x="731521" y="1170431"/>
            <a:ext cx="4875904" cy="5138923"/>
          </a:xfrm>
        </p:spPr>
        <p:txBody>
          <a:bodyPr anchor="ctr">
            <a:normAutofit/>
          </a:bodyPr>
          <a:lstStyle/>
          <a:p>
            <a:r>
              <a:rPr lang="en-US" sz="5400" dirty="0">
                <a:solidFill>
                  <a:schemeClr val="tx2"/>
                </a:solidFill>
              </a:rPr>
              <a:t>2. The Mastery Model </a:t>
            </a:r>
            <a:r>
              <a:rPr lang="en-US" sz="2000" dirty="0">
                <a:solidFill>
                  <a:schemeClr val="tx2"/>
                </a:solidFill>
              </a:rPr>
              <a:t>- 3 </a:t>
            </a:r>
          </a:p>
        </p:txBody>
      </p:sp>
      <p:cxnSp>
        <p:nvCxnSpPr>
          <p:cNvPr id="12" name="Straight Connector 11">
            <a:extLst>
              <a:ext uri="{FF2B5EF4-FFF2-40B4-BE49-F238E27FC236}">
                <a16:creationId xmlns:a16="http://schemas.microsoft.com/office/drawing/2014/main" id="{A2CF87F1-3B54-482D-A798-9F4A99449E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ED7AE4B-32EC-14C1-1BFB-31CA5AA71298}"/>
              </a:ext>
            </a:extLst>
          </p:cNvPr>
          <p:cNvSpPr>
            <a:spLocks noGrp="1"/>
          </p:cNvSpPr>
          <p:nvPr>
            <p:ph idx="1"/>
          </p:nvPr>
        </p:nvSpPr>
        <p:spPr>
          <a:xfrm>
            <a:off x="6555441" y="1170432"/>
            <a:ext cx="5002187" cy="5138920"/>
          </a:xfrm>
        </p:spPr>
        <p:txBody>
          <a:bodyPr anchor="ctr">
            <a:normAutofit/>
          </a:bodyPr>
          <a:lstStyle/>
          <a:p>
            <a:r>
              <a:rPr lang="en-US" sz="2000" dirty="0">
                <a:solidFill>
                  <a:schemeClr val="tx2"/>
                </a:solidFill>
              </a:rPr>
              <a:t>We often wrongly suppose that productive people find work/achievement easy. They don’t face frustration, setbacks, or problems, and they never doubt themselves.</a:t>
            </a:r>
          </a:p>
          <a:p>
            <a:endParaRPr lang="en-US" sz="2000" dirty="0">
              <a:solidFill>
                <a:schemeClr val="tx2"/>
              </a:solidFill>
            </a:endParaRPr>
          </a:p>
          <a:p>
            <a:r>
              <a:rPr lang="en-US" sz="2000" dirty="0">
                <a:solidFill>
                  <a:schemeClr val="tx2"/>
                </a:solidFill>
              </a:rPr>
              <a:t>This is completely false. Productive people continue forward </a:t>
            </a:r>
            <a:r>
              <a:rPr lang="en-US" sz="2000" b="1" dirty="0">
                <a:solidFill>
                  <a:schemeClr val="tx2"/>
                </a:solidFill>
              </a:rPr>
              <a:t>in spite of </a:t>
            </a:r>
            <a:r>
              <a:rPr lang="en-US" sz="2000" dirty="0">
                <a:solidFill>
                  <a:schemeClr val="tx2"/>
                </a:solidFill>
              </a:rPr>
              <a:t>the inevitable challenges, setbacks, and frustrations.</a:t>
            </a:r>
          </a:p>
          <a:p>
            <a:endParaRPr lang="en-US" sz="2000" dirty="0">
              <a:solidFill>
                <a:schemeClr val="tx2"/>
              </a:solidFill>
            </a:endParaRPr>
          </a:p>
          <a:p>
            <a:r>
              <a:rPr lang="en-US" sz="2000" dirty="0">
                <a:solidFill>
                  <a:schemeClr val="tx2"/>
                </a:solidFill>
              </a:rPr>
              <a:t>We want to adopt a </a:t>
            </a:r>
            <a:r>
              <a:rPr lang="en-US" sz="2000" b="1" dirty="0">
                <a:solidFill>
                  <a:schemeClr val="tx2"/>
                </a:solidFill>
              </a:rPr>
              <a:t>“coping model”</a:t>
            </a:r>
            <a:r>
              <a:rPr lang="en-US" sz="2000" dirty="0">
                <a:solidFill>
                  <a:schemeClr val="tx2"/>
                </a:solidFill>
              </a:rPr>
              <a:t>: accept that self-doubt and  unanticipated problems are a fact of life. </a:t>
            </a:r>
            <a:r>
              <a:rPr lang="en-US" sz="2000" b="1" dirty="0">
                <a:solidFill>
                  <a:schemeClr val="tx2"/>
                </a:solidFill>
              </a:rPr>
              <a:t>We should expect them</a:t>
            </a:r>
            <a:r>
              <a:rPr lang="en-US" sz="2000" dirty="0">
                <a:solidFill>
                  <a:schemeClr val="tx2"/>
                </a:solidFill>
              </a:rPr>
              <a:t> and view them as a natural part of the process. </a:t>
            </a:r>
          </a:p>
        </p:txBody>
      </p:sp>
      <p:cxnSp>
        <p:nvCxnSpPr>
          <p:cNvPr id="14" name="Straight Connector 13">
            <a:extLst>
              <a:ext uri="{FF2B5EF4-FFF2-40B4-BE49-F238E27FC236}">
                <a16:creationId xmlns:a16="http://schemas.microsoft.com/office/drawing/2014/main" id="{C3994C9B-C550-4E20-89C5-83F12CB5A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B16AE491-4898-437E-9E32-86A2F19209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17F55C76-861C-49BA-925A-099CA01184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494BE9A-C1C3-41FE-B2E9-6DBE5EBA2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43758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623F37-A8C4-480F-BCB1-CF9E49F0C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799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90D343-09A9-9331-995B-B322EE2F79BF}"/>
              </a:ext>
            </a:extLst>
          </p:cNvPr>
          <p:cNvSpPr>
            <a:spLocks noGrp="1"/>
          </p:cNvSpPr>
          <p:nvPr>
            <p:ph type="title"/>
          </p:nvPr>
        </p:nvSpPr>
        <p:spPr>
          <a:xfrm>
            <a:off x="731521" y="1170431"/>
            <a:ext cx="4875904" cy="5138923"/>
          </a:xfrm>
        </p:spPr>
        <p:txBody>
          <a:bodyPr anchor="ctr">
            <a:normAutofit/>
          </a:bodyPr>
          <a:lstStyle/>
          <a:p>
            <a:r>
              <a:rPr lang="en-US" sz="5400">
                <a:solidFill>
                  <a:schemeClr val="tx2"/>
                </a:solidFill>
              </a:rPr>
              <a:t>3. Fear of failure</a:t>
            </a:r>
          </a:p>
        </p:txBody>
      </p:sp>
      <p:cxnSp>
        <p:nvCxnSpPr>
          <p:cNvPr id="12" name="Straight Connector 11">
            <a:extLst>
              <a:ext uri="{FF2B5EF4-FFF2-40B4-BE49-F238E27FC236}">
                <a16:creationId xmlns:a16="http://schemas.microsoft.com/office/drawing/2014/main" id="{A2CF87F1-3B54-482D-A798-9F4A99449E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6284F7D-A1F1-5C56-D0FE-2E85D2F52A44}"/>
              </a:ext>
            </a:extLst>
          </p:cNvPr>
          <p:cNvSpPr>
            <a:spLocks noGrp="1"/>
          </p:cNvSpPr>
          <p:nvPr>
            <p:ph idx="1"/>
          </p:nvPr>
        </p:nvSpPr>
        <p:spPr>
          <a:xfrm>
            <a:off x="6555441" y="1170432"/>
            <a:ext cx="5002187" cy="5138920"/>
          </a:xfrm>
        </p:spPr>
        <p:txBody>
          <a:bodyPr anchor="ctr">
            <a:normAutofit/>
          </a:bodyPr>
          <a:lstStyle/>
          <a:p>
            <a:r>
              <a:rPr lang="en-US" sz="2000" dirty="0">
                <a:solidFill>
                  <a:schemeClr val="tx2"/>
                </a:solidFill>
              </a:rPr>
              <a:t>If you base your self esteem on achievements, it might be hard to be productive.  If you try and fail, that makes you a “loser.”</a:t>
            </a:r>
          </a:p>
          <a:p>
            <a:endParaRPr lang="en-US" sz="2000" dirty="0">
              <a:solidFill>
                <a:schemeClr val="tx2"/>
              </a:solidFill>
            </a:endParaRPr>
          </a:p>
          <a:p>
            <a:r>
              <a:rPr lang="en-US" sz="2000" dirty="0">
                <a:solidFill>
                  <a:schemeClr val="tx2"/>
                </a:solidFill>
              </a:rPr>
              <a:t>We might also worry that other people will judge us as “losers.” </a:t>
            </a:r>
          </a:p>
          <a:p>
            <a:endParaRPr lang="en-US" sz="2000" dirty="0">
              <a:solidFill>
                <a:schemeClr val="tx2"/>
              </a:solidFill>
            </a:endParaRPr>
          </a:p>
          <a:p>
            <a:r>
              <a:rPr lang="en-US" sz="2000" dirty="0">
                <a:solidFill>
                  <a:schemeClr val="tx2"/>
                </a:solidFill>
              </a:rPr>
              <a:t>These are examples of the </a:t>
            </a:r>
            <a:r>
              <a:rPr lang="en-US" sz="2000" b="1" dirty="0">
                <a:solidFill>
                  <a:schemeClr val="tx2"/>
                </a:solidFill>
              </a:rPr>
              <a:t>cognitive distortions </a:t>
            </a:r>
            <a:r>
              <a:rPr lang="en-US" sz="2000" dirty="0">
                <a:solidFill>
                  <a:schemeClr val="tx2"/>
                </a:solidFill>
              </a:rPr>
              <a:t>of “mind reading” and “labeling.” </a:t>
            </a:r>
          </a:p>
        </p:txBody>
      </p:sp>
      <p:cxnSp>
        <p:nvCxnSpPr>
          <p:cNvPr id="14" name="Straight Connector 13">
            <a:extLst>
              <a:ext uri="{FF2B5EF4-FFF2-40B4-BE49-F238E27FC236}">
                <a16:creationId xmlns:a16="http://schemas.microsoft.com/office/drawing/2014/main" id="{C3994C9B-C550-4E20-89C5-83F12CB5A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B16AE491-4898-437E-9E32-86A2F19209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17F55C76-861C-49BA-925A-099CA01184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494BE9A-C1C3-41FE-B2E9-6DBE5EBA2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05220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A2464E0-4B0B-47F7-BF81-1E57C9F874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6765B1-1673-BACD-6532-98D865AAB568}"/>
              </a:ext>
            </a:extLst>
          </p:cNvPr>
          <p:cNvSpPr>
            <a:spLocks noGrp="1"/>
          </p:cNvSpPr>
          <p:nvPr>
            <p:ph type="title"/>
          </p:nvPr>
        </p:nvSpPr>
        <p:spPr>
          <a:xfrm>
            <a:off x="747376" y="619016"/>
            <a:ext cx="5306209" cy="2633472"/>
          </a:xfrm>
        </p:spPr>
        <p:txBody>
          <a:bodyPr anchor="b">
            <a:normAutofit/>
          </a:bodyPr>
          <a:lstStyle/>
          <a:p>
            <a:r>
              <a:rPr lang="en-US" sz="5400" dirty="0">
                <a:solidFill>
                  <a:schemeClr val="tx2"/>
                </a:solidFill>
              </a:rPr>
              <a:t>Aside: Cognitive distortions</a:t>
            </a:r>
          </a:p>
        </p:txBody>
      </p:sp>
      <p:sp>
        <p:nvSpPr>
          <p:cNvPr id="27" name="Rectangle 26">
            <a:extLst>
              <a:ext uri="{FF2B5EF4-FFF2-40B4-BE49-F238E27FC236}">
                <a16:creationId xmlns:a16="http://schemas.microsoft.com/office/drawing/2014/main" id="{CEFB8B9B-C6EA-4177-BE94-F87185632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238032"/>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961BC591-9E9F-4C8A-9FF7-6827C26ADB7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AFDC6275-C195-4D6E-A412-7F7A2D7CDD6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18566" y="1111120"/>
            <a:ext cx="338328" cy="182880"/>
            <a:chOff x="4089400" y="933450"/>
            <a:chExt cx="338328" cy="341938"/>
          </a:xfrm>
        </p:grpSpPr>
        <p:cxnSp>
          <p:nvCxnSpPr>
            <p:cNvPr id="32" name="Straight Connector 31">
              <a:extLst>
                <a:ext uri="{FF2B5EF4-FFF2-40B4-BE49-F238E27FC236}">
                  <a16:creationId xmlns:a16="http://schemas.microsoft.com/office/drawing/2014/main" id="{439CD207-3474-4A8F-9C2D-7557042B61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BB59230-DDE9-4070-BAE3-F6E1635341F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97425FE6-C4CE-566C-C0CA-985E772FEF56}"/>
              </a:ext>
            </a:extLst>
          </p:cNvPr>
          <p:cNvSpPr>
            <a:spLocks noGrp="1"/>
          </p:cNvSpPr>
          <p:nvPr>
            <p:ph idx="1"/>
          </p:nvPr>
        </p:nvSpPr>
        <p:spPr>
          <a:xfrm>
            <a:off x="6493675" y="1771529"/>
            <a:ext cx="5296997" cy="1915594"/>
          </a:xfrm>
        </p:spPr>
        <p:txBody>
          <a:bodyPr anchor="t">
            <a:normAutofit/>
          </a:bodyPr>
          <a:lstStyle/>
          <a:p>
            <a:pPr marL="0" indent="0">
              <a:buNone/>
            </a:pPr>
            <a:endParaRPr lang="en-US" sz="1800" dirty="0">
              <a:solidFill>
                <a:schemeClr val="tx2"/>
              </a:solidFill>
            </a:endParaRPr>
          </a:p>
          <a:p>
            <a:pPr marL="0" indent="0">
              <a:buNone/>
            </a:pPr>
            <a:r>
              <a:rPr lang="en-US" sz="2000" dirty="0">
                <a:solidFill>
                  <a:schemeClr val="tx2"/>
                </a:solidFill>
              </a:rPr>
              <a:t>Reasoning fallacies about ourselves and our emotions. The table below lists some examples (see the handout for more):</a:t>
            </a:r>
          </a:p>
          <a:p>
            <a:pPr marL="0" indent="0">
              <a:buNone/>
            </a:pPr>
            <a:endParaRPr lang="en-US" sz="1800" dirty="0">
              <a:solidFill>
                <a:schemeClr val="tx2"/>
              </a:solidFill>
            </a:endParaRPr>
          </a:p>
        </p:txBody>
      </p:sp>
      <p:pic>
        <p:nvPicPr>
          <p:cNvPr id="5" name="Picture 4">
            <a:extLst>
              <a:ext uri="{FF2B5EF4-FFF2-40B4-BE49-F238E27FC236}">
                <a16:creationId xmlns:a16="http://schemas.microsoft.com/office/drawing/2014/main" id="{EFDD3011-B901-2ACC-A294-AA35C19D0CC0}"/>
              </a:ext>
            </a:extLst>
          </p:cNvPr>
          <p:cNvPicPr>
            <a:picLocks noChangeAspect="1"/>
          </p:cNvPicPr>
          <p:nvPr/>
        </p:nvPicPr>
        <p:blipFill>
          <a:blip r:embed="rId2">
            <a:duotone>
              <a:prstClr val="black"/>
              <a:prstClr val="white"/>
            </a:duotone>
          </a:blip>
          <a:stretch>
            <a:fillRect/>
          </a:stretch>
        </p:blipFill>
        <p:spPr>
          <a:xfrm>
            <a:off x="1996751" y="3186527"/>
            <a:ext cx="9887449" cy="3214273"/>
          </a:xfrm>
          <a:prstGeom prst="rect">
            <a:avLst/>
          </a:prstGeom>
        </p:spPr>
      </p:pic>
      <p:cxnSp>
        <p:nvCxnSpPr>
          <p:cNvPr id="35" name="Straight Connector 34">
            <a:extLst>
              <a:ext uri="{FF2B5EF4-FFF2-40B4-BE49-F238E27FC236}">
                <a16:creationId xmlns:a16="http://schemas.microsoft.com/office/drawing/2014/main" id="{8EA53318-29EB-4577-8870-0646987B6B6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D55A48B1-6123-4B68-8FAC-316C6C1B48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38" name="Straight Connector 37">
              <a:extLst>
                <a:ext uri="{FF2B5EF4-FFF2-40B4-BE49-F238E27FC236}">
                  <a16:creationId xmlns:a16="http://schemas.microsoft.com/office/drawing/2014/main" id="{7234774A-0606-4DDE-866F-99D2ACAEBA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0151B33-B9E9-43E6-96B6-26D75BAFD6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71692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623F37-A8C4-480F-BCB1-CF9E49F0C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799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90D343-09A9-9331-995B-B322EE2F79BF}"/>
              </a:ext>
            </a:extLst>
          </p:cNvPr>
          <p:cNvSpPr>
            <a:spLocks noGrp="1"/>
          </p:cNvSpPr>
          <p:nvPr>
            <p:ph type="title"/>
          </p:nvPr>
        </p:nvSpPr>
        <p:spPr>
          <a:xfrm>
            <a:off x="731520" y="1170431"/>
            <a:ext cx="5016839" cy="5138923"/>
          </a:xfrm>
        </p:spPr>
        <p:txBody>
          <a:bodyPr anchor="ctr">
            <a:normAutofit/>
          </a:bodyPr>
          <a:lstStyle/>
          <a:p>
            <a:r>
              <a:rPr lang="en-US" sz="5400" dirty="0">
                <a:solidFill>
                  <a:schemeClr val="tx2"/>
                </a:solidFill>
              </a:rPr>
              <a:t>3. Fear of failure </a:t>
            </a:r>
            <a:r>
              <a:rPr lang="en-US" sz="2000" dirty="0">
                <a:solidFill>
                  <a:schemeClr val="tx2"/>
                </a:solidFill>
              </a:rPr>
              <a:t>- 2</a:t>
            </a:r>
          </a:p>
        </p:txBody>
      </p:sp>
      <p:cxnSp>
        <p:nvCxnSpPr>
          <p:cNvPr id="12" name="Straight Connector 11">
            <a:extLst>
              <a:ext uri="{FF2B5EF4-FFF2-40B4-BE49-F238E27FC236}">
                <a16:creationId xmlns:a16="http://schemas.microsoft.com/office/drawing/2014/main" id="{A2CF87F1-3B54-482D-A798-9F4A99449E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6284F7D-A1F1-5C56-D0FE-2E85D2F52A44}"/>
              </a:ext>
            </a:extLst>
          </p:cNvPr>
          <p:cNvSpPr>
            <a:spLocks noGrp="1"/>
          </p:cNvSpPr>
          <p:nvPr>
            <p:ph idx="1"/>
          </p:nvPr>
        </p:nvSpPr>
        <p:spPr>
          <a:xfrm>
            <a:off x="6555441" y="1170432"/>
            <a:ext cx="5002187" cy="5138920"/>
          </a:xfrm>
        </p:spPr>
        <p:txBody>
          <a:bodyPr anchor="ctr">
            <a:normAutofit/>
          </a:bodyPr>
          <a:lstStyle/>
          <a:p>
            <a:r>
              <a:rPr lang="en-US" sz="2000" b="1" dirty="0">
                <a:solidFill>
                  <a:schemeClr val="tx2"/>
                </a:solidFill>
              </a:rPr>
              <a:t>Practice: </a:t>
            </a:r>
            <a:r>
              <a:rPr lang="en-US" sz="2000" dirty="0">
                <a:solidFill>
                  <a:schemeClr val="tx2"/>
                </a:solidFill>
              </a:rPr>
              <a:t>Why are these thoughts distortions?</a:t>
            </a:r>
          </a:p>
          <a:p>
            <a:pPr lvl="1"/>
            <a:r>
              <a:rPr lang="en-US" sz="2000" dirty="0">
                <a:solidFill>
                  <a:schemeClr val="tx2"/>
                </a:solidFill>
              </a:rPr>
              <a:t>If I fail, I am a worthless loser. </a:t>
            </a:r>
          </a:p>
          <a:p>
            <a:pPr lvl="1"/>
            <a:r>
              <a:rPr lang="en-US" sz="2000" dirty="0">
                <a:solidFill>
                  <a:schemeClr val="tx2"/>
                </a:solidFill>
              </a:rPr>
              <a:t>If I fail, people will think I am a worthless loser.</a:t>
            </a:r>
          </a:p>
          <a:p>
            <a:pPr marL="0" indent="0">
              <a:buNone/>
            </a:pPr>
            <a:endParaRPr lang="en-US" sz="2000" b="1" dirty="0">
              <a:solidFill>
                <a:schemeClr val="tx2"/>
              </a:solidFill>
            </a:endParaRPr>
          </a:p>
          <a:p>
            <a:endParaRPr lang="en-US" sz="2000" b="1" dirty="0">
              <a:solidFill>
                <a:schemeClr val="tx2"/>
              </a:solidFill>
            </a:endParaRPr>
          </a:p>
          <a:p>
            <a:r>
              <a:rPr lang="en-US" sz="2000" b="1" dirty="0">
                <a:solidFill>
                  <a:schemeClr val="tx2"/>
                </a:solidFill>
              </a:rPr>
              <a:t>Goal: </a:t>
            </a:r>
            <a:r>
              <a:rPr lang="en-US" sz="2000" dirty="0">
                <a:solidFill>
                  <a:schemeClr val="tx2"/>
                </a:solidFill>
              </a:rPr>
              <a:t>Recognize that we don’t have to equate our self worth with our achievements. That’s a value choice that comes with pros and cons. </a:t>
            </a:r>
          </a:p>
          <a:p>
            <a:endParaRPr lang="en-US" sz="1800" b="1" dirty="0">
              <a:solidFill>
                <a:schemeClr val="tx2"/>
              </a:solidFill>
            </a:endParaRPr>
          </a:p>
          <a:p>
            <a:endParaRPr lang="en-US" sz="1800" b="1" dirty="0">
              <a:solidFill>
                <a:schemeClr val="tx2"/>
              </a:solidFill>
            </a:endParaRPr>
          </a:p>
        </p:txBody>
      </p:sp>
      <p:cxnSp>
        <p:nvCxnSpPr>
          <p:cNvPr id="14" name="Straight Connector 13">
            <a:extLst>
              <a:ext uri="{FF2B5EF4-FFF2-40B4-BE49-F238E27FC236}">
                <a16:creationId xmlns:a16="http://schemas.microsoft.com/office/drawing/2014/main" id="{C3994C9B-C550-4E20-89C5-83F12CB5A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B16AE491-4898-437E-9E32-86A2F19209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17F55C76-861C-49BA-925A-099CA01184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494BE9A-C1C3-41FE-B2E9-6DBE5EBA2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568975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623F37-A8C4-480F-BCB1-CF9E49F0C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799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90D343-09A9-9331-995B-B322EE2F79BF}"/>
              </a:ext>
            </a:extLst>
          </p:cNvPr>
          <p:cNvSpPr>
            <a:spLocks noGrp="1"/>
          </p:cNvSpPr>
          <p:nvPr>
            <p:ph type="title"/>
          </p:nvPr>
        </p:nvSpPr>
        <p:spPr>
          <a:xfrm>
            <a:off x="731521" y="1170431"/>
            <a:ext cx="4875904" cy="5138923"/>
          </a:xfrm>
        </p:spPr>
        <p:txBody>
          <a:bodyPr anchor="ctr">
            <a:normAutofit/>
          </a:bodyPr>
          <a:lstStyle/>
          <a:p>
            <a:r>
              <a:rPr lang="en-US" sz="5400">
                <a:solidFill>
                  <a:schemeClr val="tx2"/>
                </a:solidFill>
              </a:rPr>
              <a:t>4. Perfectionism</a:t>
            </a:r>
          </a:p>
        </p:txBody>
      </p:sp>
      <p:cxnSp>
        <p:nvCxnSpPr>
          <p:cNvPr id="12" name="Straight Connector 11">
            <a:extLst>
              <a:ext uri="{FF2B5EF4-FFF2-40B4-BE49-F238E27FC236}">
                <a16:creationId xmlns:a16="http://schemas.microsoft.com/office/drawing/2014/main" id="{A2CF87F1-3B54-482D-A798-9F4A99449E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6284F7D-A1F1-5C56-D0FE-2E85D2F52A44}"/>
              </a:ext>
            </a:extLst>
          </p:cNvPr>
          <p:cNvSpPr>
            <a:spLocks noGrp="1"/>
          </p:cNvSpPr>
          <p:nvPr>
            <p:ph idx="1"/>
          </p:nvPr>
        </p:nvSpPr>
        <p:spPr>
          <a:xfrm>
            <a:off x="6555441" y="1170432"/>
            <a:ext cx="5002187" cy="5138920"/>
          </a:xfrm>
        </p:spPr>
        <p:txBody>
          <a:bodyPr anchor="ctr">
            <a:normAutofit/>
          </a:bodyPr>
          <a:lstStyle/>
          <a:p>
            <a:r>
              <a:rPr lang="en-US" sz="2000" dirty="0">
                <a:solidFill>
                  <a:schemeClr val="tx2"/>
                </a:solidFill>
              </a:rPr>
              <a:t>We might convince ourselves that we have to do everything perfectly or that there’s some special reward for being the best. </a:t>
            </a:r>
          </a:p>
          <a:p>
            <a:endParaRPr lang="en-US" sz="2000" dirty="0">
              <a:solidFill>
                <a:schemeClr val="tx2"/>
              </a:solidFill>
            </a:endParaRPr>
          </a:p>
          <a:p>
            <a:r>
              <a:rPr lang="en-US" sz="2000" b="1" dirty="0">
                <a:solidFill>
                  <a:schemeClr val="tx2"/>
                </a:solidFill>
              </a:rPr>
              <a:t>Practice: </a:t>
            </a:r>
            <a:r>
              <a:rPr lang="en-US" sz="2000" dirty="0">
                <a:solidFill>
                  <a:schemeClr val="tx2"/>
                </a:solidFill>
              </a:rPr>
              <a:t>What distortions might be involved in this belief? (reference the handout)</a:t>
            </a:r>
          </a:p>
          <a:p>
            <a:endParaRPr lang="en-US" sz="1800" b="1" dirty="0">
              <a:solidFill>
                <a:schemeClr val="tx2"/>
              </a:solidFill>
            </a:endParaRPr>
          </a:p>
          <a:p>
            <a:endParaRPr lang="en-US" sz="1800" b="1" dirty="0">
              <a:solidFill>
                <a:schemeClr val="tx2"/>
              </a:solidFill>
            </a:endParaRPr>
          </a:p>
        </p:txBody>
      </p:sp>
      <p:cxnSp>
        <p:nvCxnSpPr>
          <p:cNvPr id="14" name="Straight Connector 13">
            <a:extLst>
              <a:ext uri="{FF2B5EF4-FFF2-40B4-BE49-F238E27FC236}">
                <a16:creationId xmlns:a16="http://schemas.microsoft.com/office/drawing/2014/main" id="{C3994C9B-C550-4E20-89C5-83F12CB5A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B16AE491-4898-437E-9E32-86A2F19209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17F55C76-861C-49BA-925A-099CA01184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494BE9A-C1C3-41FE-B2E9-6DBE5EBA2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554303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A2464E0-4B0B-47F7-BF81-1E57C9F874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877B2B-1ABB-78FA-956C-1EDAFBBBC9DC}"/>
              </a:ext>
            </a:extLst>
          </p:cNvPr>
          <p:cNvSpPr>
            <a:spLocks noGrp="1"/>
          </p:cNvSpPr>
          <p:nvPr>
            <p:ph type="title"/>
          </p:nvPr>
        </p:nvSpPr>
        <p:spPr>
          <a:xfrm>
            <a:off x="361154" y="1291707"/>
            <a:ext cx="5498195" cy="2633472"/>
          </a:xfrm>
        </p:spPr>
        <p:txBody>
          <a:bodyPr anchor="b">
            <a:normAutofit/>
          </a:bodyPr>
          <a:lstStyle/>
          <a:p>
            <a:r>
              <a:rPr lang="en-US" sz="5400" dirty="0">
                <a:solidFill>
                  <a:schemeClr val="tx2"/>
                </a:solidFill>
              </a:rPr>
              <a:t>4. Perfectionism </a:t>
            </a:r>
            <a:r>
              <a:rPr lang="en-US" sz="2000" dirty="0">
                <a:solidFill>
                  <a:schemeClr val="tx2"/>
                </a:solidFill>
              </a:rPr>
              <a:t>- 2	</a:t>
            </a:r>
          </a:p>
        </p:txBody>
      </p:sp>
      <p:sp>
        <p:nvSpPr>
          <p:cNvPr id="11" name="Rectangle 10">
            <a:extLst>
              <a:ext uri="{FF2B5EF4-FFF2-40B4-BE49-F238E27FC236}">
                <a16:creationId xmlns:a16="http://schemas.microsoft.com/office/drawing/2014/main" id="{CEFB8B9B-C6EA-4177-BE94-F87185632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238032"/>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961BC591-9E9F-4C8A-9FF7-6827C26ADB7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AFDC6275-C195-4D6E-A412-7F7A2D7CDD6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18566" y="1111120"/>
            <a:ext cx="338328" cy="182880"/>
            <a:chOff x="4089400" y="933450"/>
            <a:chExt cx="338328" cy="341938"/>
          </a:xfrm>
        </p:grpSpPr>
        <p:cxnSp>
          <p:nvCxnSpPr>
            <p:cNvPr id="16" name="Straight Connector 15">
              <a:extLst>
                <a:ext uri="{FF2B5EF4-FFF2-40B4-BE49-F238E27FC236}">
                  <a16:creationId xmlns:a16="http://schemas.microsoft.com/office/drawing/2014/main" id="{439CD207-3474-4A8F-9C2D-7557042B61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BB59230-DDE9-4070-BAE3-F6E1635341F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BD4EE935-23E4-D007-DE2F-ED0F144BA6AF}"/>
              </a:ext>
            </a:extLst>
          </p:cNvPr>
          <p:cNvSpPr>
            <a:spLocks noGrp="1"/>
          </p:cNvSpPr>
          <p:nvPr>
            <p:ph idx="1"/>
          </p:nvPr>
        </p:nvSpPr>
        <p:spPr>
          <a:xfrm>
            <a:off x="731520" y="4069080"/>
            <a:ext cx="5296997" cy="2042605"/>
          </a:xfrm>
        </p:spPr>
        <p:txBody>
          <a:bodyPr anchor="t">
            <a:normAutofit/>
          </a:bodyPr>
          <a:lstStyle/>
          <a:p>
            <a:pPr marL="0" indent="0">
              <a:buNone/>
            </a:pPr>
            <a:r>
              <a:rPr lang="en-US" sz="2000" dirty="0">
                <a:solidFill>
                  <a:schemeClr val="tx2"/>
                </a:solidFill>
              </a:rPr>
              <a:t>Perfectionism is </a:t>
            </a:r>
            <a:r>
              <a:rPr lang="en-US" sz="2000" b="1" dirty="0">
                <a:solidFill>
                  <a:schemeClr val="tx2"/>
                </a:solidFill>
              </a:rPr>
              <a:t>not</a:t>
            </a:r>
            <a:r>
              <a:rPr lang="en-US" sz="2000" dirty="0">
                <a:solidFill>
                  <a:schemeClr val="tx2"/>
                </a:solidFill>
              </a:rPr>
              <a:t> the same thing as the “healthy pursuit of excellence.” </a:t>
            </a:r>
          </a:p>
          <a:p>
            <a:pPr marL="0" indent="0">
              <a:buNone/>
            </a:pPr>
            <a:endParaRPr lang="en-US" sz="2000" dirty="0">
              <a:solidFill>
                <a:schemeClr val="tx2"/>
              </a:solidFill>
            </a:endParaRPr>
          </a:p>
          <a:p>
            <a:pPr marL="0" indent="0">
              <a:buNone/>
            </a:pPr>
            <a:r>
              <a:rPr lang="en-US" sz="2000" dirty="0">
                <a:solidFill>
                  <a:schemeClr val="tx2"/>
                </a:solidFill>
              </a:rPr>
              <a:t>Adapted from Burns, </a:t>
            </a:r>
            <a:r>
              <a:rPr lang="en-US" sz="2000" i="1" dirty="0">
                <a:solidFill>
                  <a:schemeClr val="tx2"/>
                </a:solidFill>
              </a:rPr>
              <a:t>Ten Days to Self-Esteem </a:t>
            </a:r>
            <a:r>
              <a:rPr lang="en-US" sz="2000" dirty="0">
                <a:solidFill>
                  <a:schemeClr val="tx2"/>
                </a:solidFill>
              </a:rPr>
              <a:t>(1993)</a:t>
            </a:r>
          </a:p>
          <a:p>
            <a:pPr marL="0" indent="0">
              <a:buNone/>
            </a:pPr>
            <a:endParaRPr lang="en-US" sz="1800" dirty="0">
              <a:solidFill>
                <a:schemeClr val="tx2"/>
              </a:solidFill>
            </a:endParaRPr>
          </a:p>
        </p:txBody>
      </p:sp>
      <p:cxnSp>
        <p:nvCxnSpPr>
          <p:cNvPr id="19" name="Straight Connector 18">
            <a:extLst>
              <a:ext uri="{FF2B5EF4-FFF2-40B4-BE49-F238E27FC236}">
                <a16:creationId xmlns:a16="http://schemas.microsoft.com/office/drawing/2014/main" id="{8EA53318-29EB-4577-8870-0646987B6B6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D55A48B1-6123-4B68-8FAC-316C6C1B48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22" name="Straight Connector 21">
              <a:extLst>
                <a:ext uri="{FF2B5EF4-FFF2-40B4-BE49-F238E27FC236}">
                  <a16:creationId xmlns:a16="http://schemas.microsoft.com/office/drawing/2014/main" id="{7234774A-0606-4DDE-866F-99D2ACAEBA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0151B33-B9E9-43E6-96B6-26D75BAFD6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graphicFrame>
        <p:nvGraphicFramePr>
          <p:cNvPr id="4" name="Table 3">
            <a:extLst>
              <a:ext uri="{FF2B5EF4-FFF2-40B4-BE49-F238E27FC236}">
                <a16:creationId xmlns:a16="http://schemas.microsoft.com/office/drawing/2014/main" id="{B313BA9B-31A7-9897-0BED-CF4E352F5580}"/>
              </a:ext>
            </a:extLst>
          </p:cNvPr>
          <p:cNvGraphicFramePr>
            <a:graphicFrameLocks noGrp="1"/>
          </p:cNvGraphicFramePr>
          <p:nvPr>
            <p:extLst>
              <p:ext uri="{D42A27DB-BD31-4B8C-83A1-F6EECF244321}">
                <p14:modId xmlns:p14="http://schemas.microsoft.com/office/powerpoint/2010/main" val="1109509990"/>
              </p:ext>
            </p:extLst>
          </p:nvPr>
        </p:nvGraphicFramePr>
        <p:xfrm>
          <a:off x="6028517" y="1613633"/>
          <a:ext cx="5914363" cy="5171451"/>
        </p:xfrm>
        <a:graphic>
          <a:graphicData uri="http://schemas.openxmlformats.org/drawingml/2006/table">
            <a:tbl>
              <a:tblPr firstRow="1" bandRow="1">
                <a:tableStyleId>{5C22544A-7EE6-4342-B048-85BDC9FD1C3A}</a:tableStyleId>
              </a:tblPr>
              <a:tblGrid>
                <a:gridCol w="3458877">
                  <a:extLst>
                    <a:ext uri="{9D8B030D-6E8A-4147-A177-3AD203B41FA5}">
                      <a16:colId xmlns:a16="http://schemas.microsoft.com/office/drawing/2014/main" val="3167753338"/>
                    </a:ext>
                  </a:extLst>
                </a:gridCol>
                <a:gridCol w="2455486">
                  <a:extLst>
                    <a:ext uri="{9D8B030D-6E8A-4147-A177-3AD203B41FA5}">
                      <a16:colId xmlns:a16="http://schemas.microsoft.com/office/drawing/2014/main" val="2303733438"/>
                    </a:ext>
                  </a:extLst>
                </a:gridCol>
              </a:tblGrid>
              <a:tr h="569959">
                <a:tc>
                  <a:txBody>
                    <a:bodyPr/>
                    <a:lstStyle/>
                    <a:p>
                      <a:r>
                        <a:rPr lang="en-US" sz="1800"/>
                        <a:t>Perfectionism</a:t>
                      </a:r>
                    </a:p>
                  </a:txBody>
                  <a:tcPr marL="66204" marR="66204" marT="33102" marB="33102"/>
                </a:tc>
                <a:tc>
                  <a:txBody>
                    <a:bodyPr/>
                    <a:lstStyle/>
                    <a:p>
                      <a:r>
                        <a:rPr lang="en-US" sz="1800"/>
                        <a:t>Healthy Pursuit of Excellence</a:t>
                      </a:r>
                    </a:p>
                  </a:txBody>
                  <a:tcPr marL="66204" marR="66204" marT="33102" marB="33102"/>
                </a:tc>
                <a:extLst>
                  <a:ext uri="{0D108BD9-81ED-4DB2-BD59-A6C34878D82A}">
                    <a16:rowId xmlns:a16="http://schemas.microsoft.com/office/drawing/2014/main" val="3803875230"/>
                  </a:ext>
                </a:extLst>
              </a:tr>
              <a:tr h="569959">
                <a:tc>
                  <a:txBody>
                    <a:bodyPr/>
                    <a:lstStyle/>
                    <a:p>
                      <a:r>
                        <a:rPr lang="en-US" sz="1800"/>
                        <a:t>You feel stressed and fear failure</a:t>
                      </a:r>
                    </a:p>
                  </a:txBody>
                  <a:tcPr marL="66204" marR="66204" marT="33102" marB="33102"/>
                </a:tc>
                <a:tc>
                  <a:txBody>
                    <a:bodyPr/>
                    <a:lstStyle/>
                    <a:p>
                      <a:r>
                        <a:rPr lang="en-US" sz="1800"/>
                        <a:t>You feel creative and enthusiastic</a:t>
                      </a:r>
                    </a:p>
                  </a:txBody>
                  <a:tcPr marL="66204" marR="66204" marT="33102" marB="33102"/>
                </a:tc>
                <a:extLst>
                  <a:ext uri="{0D108BD9-81ED-4DB2-BD59-A6C34878D82A}">
                    <a16:rowId xmlns:a16="http://schemas.microsoft.com/office/drawing/2014/main" val="651866116"/>
                  </a:ext>
                </a:extLst>
              </a:tr>
              <a:tr h="569959">
                <a:tc>
                  <a:txBody>
                    <a:bodyPr/>
                    <a:lstStyle/>
                    <a:p>
                      <a:r>
                        <a:rPr lang="en-US" sz="1800"/>
                        <a:t>You are never satisfied with your accomplishments</a:t>
                      </a:r>
                    </a:p>
                  </a:txBody>
                  <a:tcPr marL="66204" marR="66204" marT="33102" marB="33102"/>
                </a:tc>
                <a:tc>
                  <a:txBody>
                    <a:bodyPr/>
                    <a:lstStyle/>
                    <a:p>
                      <a:r>
                        <a:rPr lang="en-US" sz="1800"/>
                        <a:t>Your efforts give you joy and satisfaction</a:t>
                      </a:r>
                    </a:p>
                  </a:txBody>
                  <a:tcPr marL="66204" marR="66204" marT="33102" marB="33102"/>
                </a:tc>
                <a:extLst>
                  <a:ext uri="{0D108BD9-81ED-4DB2-BD59-A6C34878D82A}">
                    <a16:rowId xmlns:a16="http://schemas.microsoft.com/office/drawing/2014/main" val="4125535503"/>
                  </a:ext>
                </a:extLst>
              </a:tr>
              <a:tr h="801023">
                <a:tc>
                  <a:txBody>
                    <a:bodyPr/>
                    <a:lstStyle/>
                    <a:p>
                      <a:r>
                        <a:rPr lang="en-US" sz="1800" dirty="0"/>
                        <a:t>You feel the need to impress others to get them to like or respect you</a:t>
                      </a:r>
                    </a:p>
                  </a:txBody>
                  <a:tcPr marL="66204" marR="66204" marT="33102" marB="33102"/>
                </a:tc>
                <a:tc>
                  <a:txBody>
                    <a:bodyPr/>
                    <a:lstStyle/>
                    <a:p>
                      <a:r>
                        <a:rPr lang="en-US" sz="1800"/>
                        <a:t>You do not feel that you need accomplishments to be loved or respected</a:t>
                      </a:r>
                    </a:p>
                  </a:txBody>
                  <a:tcPr marL="66204" marR="66204" marT="33102" marB="33102"/>
                </a:tc>
                <a:extLst>
                  <a:ext uri="{0D108BD9-81ED-4DB2-BD59-A6C34878D82A}">
                    <a16:rowId xmlns:a16="http://schemas.microsoft.com/office/drawing/2014/main" val="1873245377"/>
                  </a:ext>
                </a:extLst>
              </a:tr>
              <a:tr h="801023">
                <a:tc>
                  <a:txBody>
                    <a:bodyPr/>
                    <a:lstStyle/>
                    <a:p>
                      <a:r>
                        <a:rPr lang="en-US" sz="1800"/>
                        <a:t>If you make a mistake, you feel like a failure</a:t>
                      </a:r>
                    </a:p>
                  </a:txBody>
                  <a:tcPr marL="66204" marR="66204" marT="33102" marB="33102"/>
                </a:tc>
                <a:tc>
                  <a:txBody>
                    <a:bodyPr/>
                    <a:lstStyle/>
                    <a:p>
                      <a:r>
                        <a:rPr lang="en-US" sz="1800"/>
                        <a:t>You see mistakes or failure as a learning opportunity</a:t>
                      </a:r>
                    </a:p>
                  </a:txBody>
                  <a:tcPr marL="66204" marR="66204" marT="33102" marB="33102"/>
                </a:tc>
                <a:extLst>
                  <a:ext uri="{0D108BD9-81ED-4DB2-BD59-A6C34878D82A}">
                    <a16:rowId xmlns:a16="http://schemas.microsoft.com/office/drawing/2014/main" val="2744845088"/>
                  </a:ext>
                </a:extLst>
              </a:tr>
              <a:tr h="801023">
                <a:tc>
                  <a:txBody>
                    <a:bodyPr/>
                    <a:lstStyle/>
                    <a:p>
                      <a:r>
                        <a:rPr lang="en-US" sz="1800"/>
                        <a:t>You think you must always be strong</a:t>
                      </a:r>
                    </a:p>
                  </a:txBody>
                  <a:tcPr marL="66204" marR="66204" marT="33102" marB="33102"/>
                </a:tc>
                <a:tc>
                  <a:txBody>
                    <a:bodyPr/>
                    <a:lstStyle/>
                    <a:p>
                      <a:r>
                        <a:rPr lang="en-US" sz="1800" dirty="0"/>
                        <a:t>You are not afraid to be vulnerable or to share your emotions</a:t>
                      </a:r>
                    </a:p>
                  </a:txBody>
                  <a:tcPr marL="66204" marR="66204" marT="33102" marB="33102"/>
                </a:tc>
                <a:extLst>
                  <a:ext uri="{0D108BD9-81ED-4DB2-BD59-A6C34878D82A}">
                    <a16:rowId xmlns:a16="http://schemas.microsoft.com/office/drawing/2014/main" val="3481927120"/>
                  </a:ext>
                </a:extLst>
              </a:tr>
              <a:tr h="385107">
                <a:tc>
                  <a:txBody>
                    <a:bodyPr/>
                    <a:lstStyle/>
                    <a:p>
                      <a:endParaRPr lang="en-US" sz="1300" dirty="0"/>
                    </a:p>
                  </a:txBody>
                  <a:tcPr marL="66204" marR="66204" marT="33102" marB="33102"/>
                </a:tc>
                <a:tc>
                  <a:txBody>
                    <a:bodyPr/>
                    <a:lstStyle/>
                    <a:p>
                      <a:endParaRPr lang="en-US" sz="1300" dirty="0"/>
                    </a:p>
                  </a:txBody>
                  <a:tcPr marL="66204" marR="66204" marT="33102" marB="33102"/>
                </a:tc>
                <a:extLst>
                  <a:ext uri="{0D108BD9-81ED-4DB2-BD59-A6C34878D82A}">
                    <a16:rowId xmlns:a16="http://schemas.microsoft.com/office/drawing/2014/main" val="2701694670"/>
                  </a:ext>
                </a:extLst>
              </a:tr>
            </a:tbl>
          </a:graphicData>
        </a:graphic>
      </p:graphicFrame>
    </p:spTree>
    <p:extLst>
      <p:ext uri="{BB962C8B-B14F-4D97-AF65-F5344CB8AC3E}">
        <p14:creationId xmlns:p14="http://schemas.microsoft.com/office/powerpoint/2010/main" val="3496065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623F37-A8C4-480F-BCB1-CF9E49F0C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799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0D62E2-ECB4-0634-2A1D-148650618DCA}"/>
              </a:ext>
            </a:extLst>
          </p:cNvPr>
          <p:cNvSpPr>
            <a:spLocks noGrp="1"/>
          </p:cNvSpPr>
          <p:nvPr>
            <p:ph type="title"/>
          </p:nvPr>
        </p:nvSpPr>
        <p:spPr>
          <a:xfrm>
            <a:off x="731521" y="1170431"/>
            <a:ext cx="4875904" cy="5138923"/>
          </a:xfrm>
        </p:spPr>
        <p:txBody>
          <a:bodyPr anchor="ctr">
            <a:normAutofit/>
          </a:bodyPr>
          <a:lstStyle/>
          <a:p>
            <a:r>
              <a:rPr lang="en-US" sz="5400">
                <a:solidFill>
                  <a:schemeClr val="tx2"/>
                </a:solidFill>
              </a:rPr>
              <a:t>5. Lack of Rewards</a:t>
            </a:r>
          </a:p>
        </p:txBody>
      </p:sp>
      <p:cxnSp>
        <p:nvCxnSpPr>
          <p:cNvPr id="12" name="Straight Connector 11">
            <a:extLst>
              <a:ext uri="{FF2B5EF4-FFF2-40B4-BE49-F238E27FC236}">
                <a16:creationId xmlns:a16="http://schemas.microsoft.com/office/drawing/2014/main" id="{A2CF87F1-3B54-482D-A798-9F4A99449E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37653AF-1208-2BC8-5797-EC30D3B73DCA}"/>
              </a:ext>
            </a:extLst>
          </p:cNvPr>
          <p:cNvSpPr>
            <a:spLocks noGrp="1"/>
          </p:cNvSpPr>
          <p:nvPr>
            <p:ph idx="1"/>
          </p:nvPr>
        </p:nvSpPr>
        <p:spPr>
          <a:xfrm>
            <a:off x="6555441" y="1170432"/>
            <a:ext cx="5002187" cy="5138920"/>
          </a:xfrm>
        </p:spPr>
        <p:txBody>
          <a:bodyPr anchor="ctr">
            <a:normAutofit/>
          </a:bodyPr>
          <a:lstStyle/>
          <a:p>
            <a:r>
              <a:rPr lang="en-US" sz="2000" dirty="0">
                <a:solidFill>
                  <a:schemeClr val="tx2"/>
                </a:solidFill>
              </a:rPr>
              <a:t>We often procrastinate because we don’t give ourselves credit for achievements or downplay what the impact of our actions will be.</a:t>
            </a:r>
          </a:p>
          <a:p>
            <a:endParaRPr lang="en-US" sz="2000" dirty="0">
              <a:solidFill>
                <a:schemeClr val="tx2"/>
              </a:solidFill>
            </a:endParaRPr>
          </a:p>
          <a:p>
            <a:r>
              <a:rPr lang="en-US" sz="2000" b="1" dirty="0">
                <a:solidFill>
                  <a:schemeClr val="tx2"/>
                </a:solidFill>
              </a:rPr>
              <a:t>Example: </a:t>
            </a:r>
            <a:r>
              <a:rPr lang="en-US" sz="2000" dirty="0">
                <a:solidFill>
                  <a:schemeClr val="tx2"/>
                </a:solidFill>
              </a:rPr>
              <a:t>I shouldn’t work on that journal article because I have no good ideas. Even if I did publish it, there’d be nothing original or worthwhile in it.</a:t>
            </a:r>
          </a:p>
          <a:p>
            <a:endParaRPr lang="en-US" sz="2000" b="1" dirty="0">
              <a:solidFill>
                <a:schemeClr val="tx2"/>
              </a:solidFill>
            </a:endParaRPr>
          </a:p>
          <a:p>
            <a:r>
              <a:rPr lang="en-US" sz="2000" dirty="0">
                <a:solidFill>
                  <a:schemeClr val="tx2"/>
                </a:solidFill>
              </a:rPr>
              <a:t>This is the distortion of “discounting the positive.”</a:t>
            </a:r>
          </a:p>
          <a:p>
            <a:endParaRPr lang="en-US" sz="1800" b="1" dirty="0">
              <a:solidFill>
                <a:schemeClr val="tx2"/>
              </a:solidFill>
            </a:endParaRPr>
          </a:p>
        </p:txBody>
      </p:sp>
      <p:cxnSp>
        <p:nvCxnSpPr>
          <p:cNvPr id="14" name="Straight Connector 13">
            <a:extLst>
              <a:ext uri="{FF2B5EF4-FFF2-40B4-BE49-F238E27FC236}">
                <a16:creationId xmlns:a16="http://schemas.microsoft.com/office/drawing/2014/main" id="{C3994C9B-C550-4E20-89C5-83F12CB5A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B16AE491-4898-437E-9E32-86A2F19209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17F55C76-861C-49BA-925A-099CA01184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494BE9A-C1C3-41FE-B2E9-6DBE5EBA2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794401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623F37-A8C4-480F-BCB1-CF9E49F0C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799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0D62E2-ECB4-0634-2A1D-148650618DCA}"/>
              </a:ext>
            </a:extLst>
          </p:cNvPr>
          <p:cNvSpPr>
            <a:spLocks noGrp="1"/>
          </p:cNvSpPr>
          <p:nvPr>
            <p:ph type="title"/>
          </p:nvPr>
        </p:nvSpPr>
        <p:spPr>
          <a:xfrm>
            <a:off x="731521" y="1170431"/>
            <a:ext cx="4875904" cy="5138923"/>
          </a:xfrm>
        </p:spPr>
        <p:txBody>
          <a:bodyPr anchor="ctr">
            <a:normAutofit/>
          </a:bodyPr>
          <a:lstStyle/>
          <a:p>
            <a:r>
              <a:rPr lang="en-US" sz="5400" dirty="0">
                <a:solidFill>
                  <a:schemeClr val="tx2"/>
                </a:solidFill>
              </a:rPr>
              <a:t>5. Lack of Rewards </a:t>
            </a:r>
            <a:r>
              <a:rPr lang="en-US" sz="2000" dirty="0">
                <a:solidFill>
                  <a:schemeClr val="tx2"/>
                </a:solidFill>
              </a:rPr>
              <a:t>- 2</a:t>
            </a:r>
          </a:p>
        </p:txBody>
      </p:sp>
      <p:cxnSp>
        <p:nvCxnSpPr>
          <p:cNvPr id="12" name="Straight Connector 11">
            <a:extLst>
              <a:ext uri="{FF2B5EF4-FFF2-40B4-BE49-F238E27FC236}">
                <a16:creationId xmlns:a16="http://schemas.microsoft.com/office/drawing/2014/main" id="{A2CF87F1-3B54-482D-A798-9F4A99449E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37653AF-1208-2BC8-5797-EC30D3B73DCA}"/>
              </a:ext>
            </a:extLst>
          </p:cNvPr>
          <p:cNvSpPr>
            <a:spLocks noGrp="1"/>
          </p:cNvSpPr>
          <p:nvPr>
            <p:ph idx="1"/>
          </p:nvPr>
        </p:nvSpPr>
        <p:spPr>
          <a:xfrm>
            <a:off x="6555441" y="1170432"/>
            <a:ext cx="5002187" cy="5138920"/>
          </a:xfrm>
        </p:spPr>
        <p:txBody>
          <a:bodyPr anchor="ctr">
            <a:normAutofit/>
          </a:bodyPr>
          <a:lstStyle/>
          <a:p>
            <a:r>
              <a:rPr lang="en-US" sz="2000" dirty="0">
                <a:solidFill>
                  <a:schemeClr val="tx2"/>
                </a:solidFill>
              </a:rPr>
              <a:t>Productive people give themselves positive affirmations and reward themselves emotionally or materially for making progress and completing tasks.</a:t>
            </a:r>
          </a:p>
          <a:p>
            <a:endParaRPr lang="en-US" sz="2000" dirty="0">
              <a:solidFill>
                <a:schemeClr val="tx2"/>
              </a:solidFill>
            </a:endParaRPr>
          </a:p>
          <a:p>
            <a:pPr marL="0" indent="0">
              <a:buNone/>
            </a:pPr>
            <a:r>
              <a:rPr lang="en-US" sz="2000" dirty="0">
                <a:solidFill>
                  <a:schemeClr val="tx2"/>
                </a:solidFill>
              </a:rPr>
              <a:t>“Only your thoughts can make you feel good or bad. If you never give yourself credit, you will feel that you can never do anything well enough to satisfy yourself, so it will become pointless to try. Why keep banging your head against a wall?” –David Burns, </a:t>
            </a:r>
            <a:r>
              <a:rPr lang="en-US" sz="2000" i="1" dirty="0">
                <a:solidFill>
                  <a:schemeClr val="tx2"/>
                </a:solidFill>
              </a:rPr>
              <a:t>The Feeling Good Handbook</a:t>
            </a:r>
            <a:r>
              <a:rPr lang="en-US" sz="2000" dirty="0">
                <a:solidFill>
                  <a:schemeClr val="tx2"/>
                </a:solidFill>
              </a:rPr>
              <a:t> (p. 178)</a:t>
            </a:r>
          </a:p>
          <a:p>
            <a:endParaRPr lang="en-US" sz="1800" b="1" dirty="0">
              <a:solidFill>
                <a:schemeClr val="tx2"/>
              </a:solidFill>
            </a:endParaRPr>
          </a:p>
        </p:txBody>
      </p:sp>
      <p:cxnSp>
        <p:nvCxnSpPr>
          <p:cNvPr id="14" name="Straight Connector 13">
            <a:extLst>
              <a:ext uri="{FF2B5EF4-FFF2-40B4-BE49-F238E27FC236}">
                <a16:creationId xmlns:a16="http://schemas.microsoft.com/office/drawing/2014/main" id="{C3994C9B-C550-4E20-89C5-83F12CB5A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B16AE491-4898-437E-9E32-86A2F19209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17F55C76-861C-49BA-925A-099CA01184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494BE9A-C1C3-41FE-B2E9-6DBE5EBA2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414582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623F37-A8C4-480F-BCB1-CF9E49F0C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799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A284BD-1842-6B30-B100-BB4FF0A3C8F2}"/>
              </a:ext>
            </a:extLst>
          </p:cNvPr>
          <p:cNvSpPr>
            <a:spLocks noGrp="1"/>
          </p:cNvSpPr>
          <p:nvPr>
            <p:ph type="title"/>
          </p:nvPr>
        </p:nvSpPr>
        <p:spPr>
          <a:xfrm>
            <a:off x="731521" y="1170431"/>
            <a:ext cx="4875904" cy="5138923"/>
          </a:xfrm>
        </p:spPr>
        <p:txBody>
          <a:bodyPr anchor="ctr">
            <a:normAutofit/>
          </a:bodyPr>
          <a:lstStyle/>
          <a:p>
            <a:r>
              <a:rPr lang="en-US" sz="5400">
                <a:solidFill>
                  <a:schemeClr val="tx2"/>
                </a:solidFill>
              </a:rPr>
              <a:t>6. Should statements</a:t>
            </a:r>
          </a:p>
        </p:txBody>
      </p:sp>
      <p:cxnSp>
        <p:nvCxnSpPr>
          <p:cNvPr id="12" name="Straight Connector 11">
            <a:extLst>
              <a:ext uri="{FF2B5EF4-FFF2-40B4-BE49-F238E27FC236}">
                <a16:creationId xmlns:a16="http://schemas.microsoft.com/office/drawing/2014/main" id="{A2CF87F1-3B54-482D-A798-9F4A99449E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FAD52E2-F232-E99D-6A91-A3D37A6854D2}"/>
              </a:ext>
            </a:extLst>
          </p:cNvPr>
          <p:cNvSpPr>
            <a:spLocks noGrp="1"/>
          </p:cNvSpPr>
          <p:nvPr>
            <p:ph idx="1"/>
          </p:nvPr>
        </p:nvSpPr>
        <p:spPr>
          <a:xfrm>
            <a:off x="6555441" y="1170432"/>
            <a:ext cx="5002187" cy="5138920"/>
          </a:xfrm>
        </p:spPr>
        <p:txBody>
          <a:bodyPr anchor="ctr">
            <a:normAutofit/>
          </a:bodyPr>
          <a:lstStyle/>
          <a:p>
            <a:pPr marL="0" indent="0">
              <a:buNone/>
            </a:pPr>
            <a:r>
              <a:rPr lang="en-US" sz="2000" b="1" dirty="0">
                <a:solidFill>
                  <a:schemeClr val="tx2"/>
                </a:solidFill>
              </a:rPr>
              <a:t>What’s wrong with this statement? </a:t>
            </a:r>
            <a:r>
              <a:rPr lang="en-US" sz="2000" dirty="0">
                <a:solidFill>
                  <a:schemeClr val="tx2"/>
                </a:solidFill>
              </a:rPr>
              <a:t>“I really should study more. If I devoted more time to studying, I’d do better in my courses.”</a:t>
            </a:r>
            <a:endParaRPr lang="en-US" sz="2000" b="1" dirty="0">
              <a:solidFill>
                <a:schemeClr val="tx2"/>
              </a:solidFill>
            </a:endParaRPr>
          </a:p>
        </p:txBody>
      </p:sp>
      <p:cxnSp>
        <p:nvCxnSpPr>
          <p:cNvPr id="14" name="Straight Connector 13">
            <a:extLst>
              <a:ext uri="{FF2B5EF4-FFF2-40B4-BE49-F238E27FC236}">
                <a16:creationId xmlns:a16="http://schemas.microsoft.com/office/drawing/2014/main" id="{C3994C9B-C550-4E20-89C5-83F12CB5A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B16AE491-4898-437E-9E32-86A2F19209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17F55C76-861C-49BA-925A-099CA01184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494BE9A-C1C3-41FE-B2E9-6DBE5EBA2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562682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623F37-A8C4-480F-BCB1-CF9E49F0C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799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A284BD-1842-6B30-B100-BB4FF0A3C8F2}"/>
              </a:ext>
            </a:extLst>
          </p:cNvPr>
          <p:cNvSpPr>
            <a:spLocks noGrp="1"/>
          </p:cNvSpPr>
          <p:nvPr>
            <p:ph type="title"/>
          </p:nvPr>
        </p:nvSpPr>
        <p:spPr>
          <a:xfrm>
            <a:off x="731521" y="1170431"/>
            <a:ext cx="4875904" cy="5138923"/>
          </a:xfrm>
        </p:spPr>
        <p:txBody>
          <a:bodyPr anchor="ctr">
            <a:normAutofit/>
          </a:bodyPr>
          <a:lstStyle/>
          <a:p>
            <a:r>
              <a:rPr lang="en-US" sz="5400" dirty="0">
                <a:solidFill>
                  <a:schemeClr val="tx2"/>
                </a:solidFill>
              </a:rPr>
              <a:t>6. Should statements </a:t>
            </a:r>
            <a:r>
              <a:rPr lang="en-US" sz="2000" dirty="0">
                <a:solidFill>
                  <a:schemeClr val="tx2"/>
                </a:solidFill>
              </a:rPr>
              <a:t>- 2</a:t>
            </a:r>
            <a:endParaRPr lang="en-US" sz="5400" dirty="0">
              <a:solidFill>
                <a:schemeClr val="tx2"/>
              </a:solidFill>
            </a:endParaRPr>
          </a:p>
        </p:txBody>
      </p:sp>
      <p:cxnSp>
        <p:nvCxnSpPr>
          <p:cNvPr id="12" name="Straight Connector 11">
            <a:extLst>
              <a:ext uri="{FF2B5EF4-FFF2-40B4-BE49-F238E27FC236}">
                <a16:creationId xmlns:a16="http://schemas.microsoft.com/office/drawing/2014/main" id="{A2CF87F1-3B54-482D-A798-9F4A99449E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FAD52E2-F232-E99D-6A91-A3D37A6854D2}"/>
              </a:ext>
            </a:extLst>
          </p:cNvPr>
          <p:cNvSpPr>
            <a:spLocks noGrp="1"/>
          </p:cNvSpPr>
          <p:nvPr>
            <p:ph idx="1"/>
          </p:nvPr>
        </p:nvSpPr>
        <p:spPr>
          <a:xfrm>
            <a:off x="6555441" y="1170432"/>
            <a:ext cx="5002187" cy="5138920"/>
          </a:xfrm>
        </p:spPr>
        <p:txBody>
          <a:bodyPr anchor="ctr">
            <a:normAutofit/>
          </a:bodyPr>
          <a:lstStyle/>
          <a:p>
            <a:r>
              <a:rPr lang="en-US" sz="2000" dirty="0">
                <a:solidFill>
                  <a:schemeClr val="tx2"/>
                </a:solidFill>
              </a:rPr>
              <a:t>The 3 legitimate types of “should”:</a:t>
            </a:r>
          </a:p>
          <a:p>
            <a:pPr lvl="1"/>
            <a:r>
              <a:rPr lang="en-US" sz="2000" dirty="0">
                <a:solidFill>
                  <a:schemeClr val="tx2"/>
                </a:solidFill>
              </a:rPr>
              <a:t>Moral </a:t>
            </a:r>
          </a:p>
          <a:p>
            <a:pPr lvl="1"/>
            <a:r>
              <a:rPr lang="en-US" sz="2000" dirty="0">
                <a:solidFill>
                  <a:schemeClr val="tx2"/>
                </a:solidFill>
              </a:rPr>
              <a:t>Legal</a:t>
            </a:r>
          </a:p>
          <a:p>
            <a:pPr lvl="1"/>
            <a:r>
              <a:rPr lang="en-US" sz="2000" dirty="0">
                <a:solidFill>
                  <a:schemeClr val="tx2"/>
                </a:solidFill>
              </a:rPr>
              <a:t>Law of Nature</a:t>
            </a:r>
          </a:p>
          <a:p>
            <a:pPr lvl="1"/>
            <a:endParaRPr lang="en-US" sz="2000" b="1" dirty="0">
              <a:solidFill>
                <a:schemeClr val="tx2"/>
              </a:solidFill>
            </a:endParaRPr>
          </a:p>
          <a:p>
            <a:r>
              <a:rPr lang="en-US" sz="2000" dirty="0">
                <a:solidFill>
                  <a:schemeClr val="tx2"/>
                </a:solidFill>
              </a:rPr>
              <a:t>Otherwise, what you’re really saying is “I’d prefer it if…” or “It would be to my advantage to…”</a:t>
            </a:r>
          </a:p>
          <a:p>
            <a:endParaRPr lang="en-US" sz="2000" dirty="0">
              <a:solidFill>
                <a:schemeClr val="tx2"/>
              </a:solidFill>
            </a:endParaRPr>
          </a:p>
          <a:p>
            <a:r>
              <a:rPr lang="en-US" sz="2000" dirty="0">
                <a:solidFill>
                  <a:schemeClr val="tx2"/>
                </a:solidFill>
              </a:rPr>
              <a:t>One frame creates guilt and inaction. The other helps you evaluate what you want and need. </a:t>
            </a:r>
          </a:p>
        </p:txBody>
      </p:sp>
      <p:cxnSp>
        <p:nvCxnSpPr>
          <p:cNvPr id="14" name="Straight Connector 13">
            <a:extLst>
              <a:ext uri="{FF2B5EF4-FFF2-40B4-BE49-F238E27FC236}">
                <a16:creationId xmlns:a16="http://schemas.microsoft.com/office/drawing/2014/main" id="{C3994C9B-C550-4E20-89C5-83F12CB5A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B16AE491-4898-437E-9E32-86A2F19209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17F55C76-861C-49BA-925A-099CA01184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494BE9A-C1C3-41FE-B2E9-6DBE5EBA2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440156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623F37-A8C4-480F-BCB1-CF9E49F0C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799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A284BD-1842-6B30-B100-BB4FF0A3C8F2}"/>
              </a:ext>
            </a:extLst>
          </p:cNvPr>
          <p:cNvSpPr>
            <a:spLocks noGrp="1"/>
          </p:cNvSpPr>
          <p:nvPr>
            <p:ph type="title"/>
          </p:nvPr>
        </p:nvSpPr>
        <p:spPr>
          <a:xfrm>
            <a:off x="731521" y="1170431"/>
            <a:ext cx="4875904" cy="5138923"/>
          </a:xfrm>
        </p:spPr>
        <p:txBody>
          <a:bodyPr anchor="ctr">
            <a:normAutofit/>
          </a:bodyPr>
          <a:lstStyle/>
          <a:p>
            <a:r>
              <a:rPr lang="en-US" sz="5400">
                <a:solidFill>
                  <a:schemeClr val="tx2"/>
                </a:solidFill>
              </a:rPr>
              <a:t>7. Passive Aggressiveness</a:t>
            </a:r>
          </a:p>
        </p:txBody>
      </p:sp>
      <p:cxnSp>
        <p:nvCxnSpPr>
          <p:cNvPr id="12" name="Straight Connector 11">
            <a:extLst>
              <a:ext uri="{FF2B5EF4-FFF2-40B4-BE49-F238E27FC236}">
                <a16:creationId xmlns:a16="http://schemas.microsoft.com/office/drawing/2014/main" id="{A2CF87F1-3B54-482D-A798-9F4A99449E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FAD52E2-F232-E99D-6A91-A3D37A6854D2}"/>
              </a:ext>
            </a:extLst>
          </p:cNvPr>
          <p:cNvSpPr>
            <a:spLocks noGrp="1"/>
          </p:cNvSpPr>
          <p:nvPr>
            <p:ph idx="1"/>
          </p:nvPr>
        </p:nvSpPr>
        <p:spPr>
          <a:xfrm>
            <a:off x="6555441" y="1170432"/>
            <a:ext cx="5002187" cy="5138920"/>
          </a:xfrm>
        </p:spPr>
        <p:txBody>
          <a:bodyPr anchor="ctr">
            <a:normAutofit/>
          </a:bodyPr>
          <a:lstStyle/>
          <a:p>
            <a:r>
              <a:rPr lang="en-US" sz="2000" dirty="0">
                <a:solidFill>
                  <a:schemeClr val="tx2"/>
                </a:solidFill>
              </a:rPr>
              <a:t>We often feel pressure to be nice and to say yes.</a:t>
            </a:r>
          </a:p>
          <a:p>
            <a:endParaRPr lang="en-US" sz="2000" dirty="0">
              <a:solidFill>
                <a:schemeClr val="tx2"/>
              </a:solidFill>
            </a:endParaRPr>
          </a:p>
          <a:p>
            <a:r>
              <a:rPr lang="en-US" sz="2000" dirty="0">
                <a:solidFill>
                  <a:schemeClr val="tx2"/>
                </a:solidFill>
              </a:rPr>
              <a:t>This process can create resentment, which causes us to consciously or unconsciously “forget” to do things or do things poorly to “get back at” the person or institution pressuring us. </a:t>
            </a:r>
          </a:p>
          <a:p>
            <a:endParaRPr lang="en-US" sz="2000" dirty="0">
              <a:solidFill>
                <a:schemeClr val="tx2"/>
              </a:solidFill>
            </a:endParaRPr>
          </a:p>
          <a:p>
            <a:r>
              <a:rPr lang="en-US" sz="2000" dirty="0">
                <a:solidFill>
                  <a:schemeClr val="tx2"/>
                </a:solidFill>
              </a:rPr>
              <a:t>We even do this to ourselves.</a:t>
            </a:r>
          </a:p>
          <a:p>
            <a:endParaRPr lang="en-US" sz="2000" dirty="0">
              <a:solidFill>
                <a:schemeClr val="tx2"/>
              </a:solidFill>
            </a:endParaRPr>
          </a:p>
          <a:p>
            <a:r>
              <a:rPr lang="en-US" sz="2000" b="1" dirty="0">
                <a:solidFill>
                  <a:schemeClr val="tx2"/>
                </a:solidFill>
              </a:rPr>
              <a:t>Goal: </a:t>
            </a:r>
            <a:r>
              <a:rPr lang="en-US" sz="2000" dirty="0">
                <a:solidFill>
                  <a:schemeClr val="tx2"/>
                </a:solidFill>
              </a:rPr>
              <a:t>Develop healthy boundaries and learn to say “no” sometimes.</a:t>
            </a:r>
            <a:endParaRPr lang="en-US" sz="2000" b="1" dirty="0">
              <a:solidFill>
                <a:schemeClr val="tx2"/>
              </a:solidFill>
            </a:endParaRPr>
          </a:p>
        </p:txBody>
      </p:sp>
      <p:cxnSp>
        <p:nvCxnSpPr>
          <p:cNvPr id="14" name="Straight Connector 13">
            <a:extLst>
              <a:ext uri="{FF2B5EF4-FFF2-40B4-BE49-F238E27FC236}">
                <a16:creationId xmlns:a16="http://schemas.microsoft.com/office/drawing/2014/main" id="{C3994C9B-C550-4E20-89C5-83F12CB5A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B16AE491-4898-437E-9E32-86A2F19209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17F55C76-861C-49BA-925A-099CA01184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494BE9A-C1C3-41FE-B2E9-6DBE5EBA2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160315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623F37-A8C4-480F-BCB1-CF9E49F0C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799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A284BD-1842-6B30-B100-BB4FF0A3C8F2}"/>
              </a:ext>
            </a:extLst>
          </p:cNvPr>
          <p:cNvSpPr>
            <a:spLocks noGrp="1"/>
          </p:cNvSpPr>
          <p:nvPr>
            <p:ph type="title"/>
          </p:nvPr>
        </p:nvSpPr>
        <p:spPr>
          <a:xfrm>
            <a:off x="179260" y="1209433"/>
            <a:ext cx="5916740" cy="5138923"/>
          </a:xfrm>
        </p:spPr>
        <p:txBody>
          <a:bodyPr anchor="ctr">
            <a:normAutofit/>
          </a:bodyPr>
          <a:lstStyle/>
          <a:p>
            <a:r>
              <a:rPr lang="en-US" sz="5400" dirty="0">
                <a:solidFill>
                  <a:schemeClr val="tx2"/>
                </a:solidFill>
              </a:rPr>
              <a:t>8. Unassertiveness</a:t>
            </a:r>
          </a:p>
        </p:txBody>
      </p:sp>
      <p:cxnSp>
        <p:nvCxnSpPr>
          <p:cNvPr id="12" name="Straight Connector 11">
            <a:extLst>
              <a:ext uri="{FF2B5EF4-FFF2-40B4-BE49-F238E27FC236}">
                <a16:creationId xmlns:a16="http://schemas.microsoft.com/office/drawing/2014/main" id="{A2CF87F1-3B54-482D-A798-9F4A99449E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FAD52E2-F232-E99D-6A91-A3D37A6854D2}"/>
              </a:ext>
            </a:extLst>
          </p:cNvPr>
          <p:cNvSpPr>
            <a:spLocks noGrp="1"/>
          </p:cNvSpPr>
          <p:nvPr>
            <p:ph idx="1"/>
          </p:nvPr>
        </p:nvSpPr>
        <p:spPr>
          <a:xfrm>
            <a:off x="6555441" y="1170432"/>
            <a:ext cx="5002187" cy="5138920"/>
          </a:xfrm>
        </p:spPr>
        <p:txBody>
          <a:bodyPr anchor="ctr">
            <a:normAutofit/>
          </a:bodyPr>
          <a:lstStyle/>
          <a:p>
            <a:r>
              <a:rPr lang="en-US" sz="2000" dirty="0">
                <a:solidFill>
                  <a:schemeClr val="tx2"/>
                </a:solidFill>
              </a:rPr>
              <a:t>Similar to the previous, we agree to do things we don’t want to do (or don’t have the capacity for) because we believe that we have to be nice all the time. We then procrastinate instead of acknowledging our thoughts &amp; feelings. </a:t>
            </a:r>
          </a:p>
          <a:p>
            <a:endParaRPr lang="en-US" sz="2000" dirty="0">
              <a:solidFill>
                <a:schemeClr val="tx2"/>
              </a:solidFill>
            </a:endParaRPr>
          </a:p>
          <a:p>
            <a:r>
              <a:rPr lang="en-US" sz="2000" dirty="0">
                <a:solidFill>
                  <a:schemeClr val="tx2"/>
                </a:solidFill>
              </a:rPr>
              <a:t>What distortions might be involved in the belief that we always have to be nice? (refer to the handout)</a:t>
            </a:r>
          </a:p>
          <a:p>
            <a:endParaRPr lang="en-US" sz="1800" dirty="0">
              <a:solidFill>
                <a:schemeClr val="tx2"/>
              </a:solidFill>
            </a:endParaRPr>
          </a:p>
        </p:txBody>
      </p:sp>
      <p:cxnSp>
        <p:nvCxnSpPr>
          <p:cNvPr id="14" name="Straight Connector 13">
            <a:extLst>
              <a:ext uri="{FF2B5EF4-FFF2-40B4-BE49-F238E27FC236}">
                <a16:creationId xmlns:a16="http://schemas.microsoft.com/office/drawing/2014/main" id="{C3994C9B-C550-4E20-89C5-83F12CB5A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B16AE491-4898-437E-9E32-86A2F19209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17F55C76-861C-49BA-925A-099CA01184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494BE9A-C1C3-41FE-B2E9-6DBE5EBA2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812255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623F37-A8C4-480F-BCB1-CF9E49F0C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799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A284BD-1842-6B30-B100-BB4FF0A3C8F2}"/>
              </a:ext>
            </a:extLst>
          </p:cNvPr>
          <p:cNvSpPr>
            <a:spLocks noGrp="1"/>
          </p:cNvSpPr>
          <p:nvPr>
            <p:ph type="title"/>
          </p:nvPr>
        </p:nvSpPr>
        <p:spPr>
          <a:xfrm>
            <a:off x="731521" y="1170431"/>
            <a:ext cx="4875904" cy="5138923"/>
          </a:xfrm>
        </p:spPr>
        <p:txBody>
          <a:bodyPr anchor="ctr">
            <a:normAutofit/>
          </a:bodyPr>
          <a:lstStyle/>
          <a:p>
            <a:r>
              <a:rPr lang="en-US" sz="5400">
                <a:solidFill>
                  <a:schemeClr val="tx2"/>
                </a:solidFill>
              </a:rPr>
              <a:t>9. Coercion sensitivity</a:t>
            </a:r>
          </a:p>
        </p:txBody>
      </p:sp>
      <p:cxnSp>
        <p:nvCxnSpPr>
          <p:cNvPr id="12" name="Straight Connector 11">
            <a:extLst>
              <a:ext uri="{FF2B5EF4-FFF2-40B4-BE49-F238E27FC236}">
                <a16:creationId xmlns:a16="http://schemas.microsoft.com/office/drawing/2014/main" id="{A2CF87F1-3B54-482D-A798-9F4A99449E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FAD52E2-F232-E99D-6A91-A3D37A6854D2}"/>
              </a:ext>
            </a:extLst>
          </p:cNvPr>
          <p:cNvSpPr>
            <a:spLocks noGrp="1"/>
          </p:cNvSpPr>
          <p:nvPr>
            <p:ph idx="1"/>
          </p:nvPr>
        </p:nvSpPr>
        <p:spPr>
          <a:xfrm>
            <a:off x="6555441" y="1170432"/>
            <a:ext cx="5002187" cy="5138920"/>
          </a:xfrm>
        </p:spPr>
        <p:txBody>
          <a:bodyPr anchor="ctr">
            <a:normAutofit/>
          </a:bodyPr>
          <a:lstStyle/>
          <a:p>
            <a:r>
              <a:rPr lang="en-US" sz="2000" dirty="0">
                <a:solidFill>
                  <a:schemeClr val="tx2"/>
                </a:solidFill>
              </a:rPr>
              <a:t>People pressure you to do things for your own good (e.g., a parent, spouse, supervisor)</a:t>
            </a:r>
          </a:p>
          <a:p>
            <a:endParaRPr lang="en-US" sz="2000" dirty="0">
              <a:solidFill>
                <a:schemeClr val="tx2"/>
              </a:solidFill>
            </a:endParaRPr>
          </a:p>
          <a:p>
            <a:r>
              <a:rPr lang="en-US" sz="2000" dirty="0">
                <a:solidFill>
                  <a:schemeClr val="tx2"/>
                </a:solidFill>
              </a:rPr>
              <a:t>Even though they might be right, you dislike their bossy approach, so you procrastinate as a form of rebellion. </a:t>
            </a:r>
          </a:p>
          <a:p>
            <a:endParaRPr lang="en-US" sz="2000" dirty="0">
              <a:solidFill>
                <a:schemeClr val="tx2"/>
              </a:solidFill>
            </a:endParaRPr>
          </a:p>
          <a:p>
            <a:pPr marL="0" indent="0">
              <a:buNone/>
            </a:pPr>
            <a:r>
              <a:rPr lang="en-US" sz="2000" b="1" dirty="0">
                <a:solidFill>
                  <a:schemeClr val="tx2"/>
                </a:solidFill>
              </a:rPr>
              <a:t>Goal: </a:t>
            </a:r>
            <a:r>
              <a:rPr lang="en-US" sz="2000" dirty="0">
                <a:solidFill>
                  <a:schemeClr val="tx2"/>
                </a:solidFill>
              </a:rPr>
              <a:t>Address the problem (e.g., of bossiness) through communication. If you decide that you still do need to complete the task, frame it as “this </a:t>
            </a:r>
            <a:r>
              <a:rPr lang="en-US" sz="2000" i="1" dirty="0">
                <a:solidFill>
                  <a:schemeClr val="tx2"/>
                </a:solidFill>
              </a:rPr>
              <a:t>is </a:t>
            </a:r>
            <a:r>
              <a:rPr lang="en-US" sz="2000" dirty="0">
                <a:solidFill>
                  <a:schemeClr val="tx2"/>
                </a:solidFill>
              </a:rPr>
              <a:t>in my interest despite the bossiness.”</a:t>
            </a:r>
            <a:endParaRPr lang="en-US" sz="2000" b="1" dirty="0">
              <a:solidFill>
                <a:schemeClr val="tx2"/>
              </a:solidFill>
            </a:endParaRPr>
          </a:p>
        </p:txBody>
      </p:sp>
      <p:cxnSp>
        <p:nvCxnSpPr>
          <p:cNvPr id="14" name="Straight Connector 13">
            <a:extLst>
              <a:ext uri="{FF2B5EF4-FFF2-40B4-BE49-F238E27FC236}">
                <a16:creationId xmlns:a16="http://schemas.microsoft.com/office/drawing/2014/main" id="{C3994C9B-C550-4E20-89C5-83F12CB5A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B16AE491-4898-437E-9E32-86A2F19209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17F55C76-861C-49BA-925A-099CA01184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494BE9A-C1C3-41FE-B2E9-6DBE5EBA2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362069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623F37-A8C4-480F-BCB1-CF9E49F0C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799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A284BD-1842-6B30-B100-BB4FF0A3C8F2}"/>
              </a:ext>
            </a:extLst>
          </p:cNvPr>
          <p:cNvSpPr>
            <a:spLocks noGrp="1"/>
          </p:cNvSpPr>
          <p:nvPr>
            <p:ph type="title"/>
          </p:nvPr>
        </p:nvSpPr>
        <p:spPr>
          <a:xfrm>
            <a:off x="731521" y="1170431"/>
            <a:ext cx="4875904" cy="5138923"/>
          </a:xfrm>
        </p:spPr>
        <p:txBody>
          <a:bodyPr anchor="ctr">
            <a:normAutofit/>
          </a:bodyPr>
          <a:lstStyle/>
          <a:p>
            <a:r>
              <a:rPr lang="en-US" sz="5400">
                <a:solidFill>
                  <a:schemeClr val="tx2"/>
                </a:solidFill>
              </a:rPr>
              <a:t>10. Lack of desire</a:t>
            </a:r>
          </a:p>
        </p:txBody>
      </p:sp>
      <p:cxnSp>
        <p:nvCxnSpPr>
          <p:cNvPr id="12" name="Straight Connector 11">
            <a:extLst>
              <a:ext uri="{FF2B5EF4-FFF2-40B4-BE49-F238E27FC236}">
                <a16:creationId xmlns:a16="http://schemas.microsoft.com/office/drawing/2014/main" id="{A2CF87F1-3B54-482D-A798-9F4A99449E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FAD52E2-F232-E99D-6A91-A3D37A6854D2}"/>
              </a:ext>
            </a:extLst>
          </p:cNvPr>
          <p:cNvSpPr>
            <a:spLocks noGrp="1"/>
          </p:cNvSpPr>
          <p:nvPr>
            <p:ph idx="1"/>
          </p:nvPr>
        </p:nvSpPr>
        <p:spPr>
          <a:xfrm>
            <a:off x="6555441" y="1170432"/>
            <a:ext cx="5002187" cy="5138920"/>
          </a:xfrm>
        </p:spPr>
        <p:txBody>
          <a:bodyPr anchor="ctr">
            <a:normAutofit/>
          </a:bodyPr>
          <a:lstStyle/>
          <a:p>
            <a:r>
              <a:rPr lang="en-US" sz="2000" dirty="0">
                <a:solidFill>
                  <a:schemeClr val="tx2"/>
                </a:solidFill>
              </a:rPr>
              <a:t>You </a:t>
            </a:r>
            <a:r>
              <a:rPr lang="en-US" sz="2000" u="sng" dirty="0">
                <a:solidFill>
                  <a:schemeClr val="tx2"/>
                </a:solidFill>
              </a:rPr>
              <a:t>really</a:t>
            </a:r>
            <a:r>
              <a:rPr lang="en-US" sz="2000" dirty="0">
                <a:solidFill>
                  <a:schemeClr val="tx2"/>
                </a:solidFill>
              </a:rPr>
              <a:t> don’t want to do the task. Maybe part of you knows that it’s not right for you, but you won’t admit that to yourself. Instead, you procrastinate. </a:t>
            </a:r>
          </a:p>
          <a:p>
            <a:endParaRPr lang="en-US" sz="2000" dirty="0">
              <a:solidFill>
                <a:schemeClr val="tx2"/>
              </a:solidFill>
            </a:endParaRPr>
          </a:p>
          <a:p>
            <a:r>
              <a:rPr lang="en-US" sz="2000" b="1" dirty="0">
                <a:solidFill>
                  <a:schemeClr val="tx2"/>
                </a:solidFill>
              </a:rPr>
              <a:t>Goal: </a:t>
            </a:r>
            <a:r>
              <a:rPr lang="en-US" sz="2000" dirty="0">
                <a:solidFill>
                  <a:schemeClr val="tx2"/>
                </a:solidFill>
              </a:rPr>
              <a:t>Acknowledge that you really don’t want to complete the task. Figure out whether this lack of desire is justified, and act accordingly (e.g., decide not to do it or force yourself to do it). </a:t>
            </a:r>
          </a:p>
          <a:p>
            <a:endParaRPr lang="en-US" sz="2000" b="1" dirty="0">
              <a:solidFill>
                <a:schemeClr val="tx2"/>
              </a:solidFill>
            </a:endParaRPr>
          </a:p>
          <a:p>
            <a:r>
              <a:rPr lang="en-US" sz="2000" b="1" dirty="0">
                <a:solidFill>
                  <a:schemeClr val="tx2"/>
                </a:solidFill>
              </a:rPr>
              <a:t>Note that procrastination can be healthy.</a:t>
            </a:r>
          </a:p>
        </p:txBody>
      </p:sp>
      <p:cxnSp>
        <p:nvCxnSpPr>
          <p:cNvPr id="14" name="Straight Connector 13">
            <a:extLst>
              <a:ext uri="{FF2B5EF4-FFF2-40B4-BE49-F238E27FC236}">
                <a16:creationId xmlns:a16="http://schemas.microsoft.com/office/drawing/2014/main" id="{C3994C9B-C550-4E20-89C5-83F12CB5A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B16AE491-4898-437E-9E32-86A2F19209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17F55C76-861C-49BA-925A-099CA01184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494BE9A-C1C3-41FE-B2E9-6DBE5EBA2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730008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623F37-A8C4-480F-BCB1-CF9E49F0C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799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CB532F-2A02-14B3-8D1E-3680FA257289}"/>
              </a:ext>
            </a:extLst>
          </p:cNvPr>
          <p:cNvSpPr>
            <a:spLocks noGrp="1"/>
          </p:cNvSpPr>
          <p:nvPr>
            <p:ph type="title"/>
          </p:nvPr>
        </p:nvSpPr>
        <p:spPr>
          <a:xfrm>
            <a:off x="731521" y="1170431"/>
            <a:ext cx="4875904" cy="5138923"/>
          </a:xfrm>
        </p:spPr>
        <p:txBody>
          <a:bodyPr anchor="ctr">
            <a:normAutofit/>
          </a:bodyPr>
          <a:lstStyle/>
          <a:p>
            <a:r>
              <a:rPr lang="en-US" sz="5400" dirty="0">
                <a:solidFill>
                  <a:schemeClr val="tx2"/>
                </a:solidFill>
              </a:rPr>
              <a:t>Change Our Practices: A 5-Step Approach</a:t>
            </a:r>
            <a:br>
              <a:rPr lang="en-US" sz="5400" dirty="0">
                <a:solidFill>
                  <a:schemeClr val="tx2"/>
                </a:solidFill>
              </a:rPr>
            </a:br>
            <a:endParaRPr lang="en-US" sz="5400" dirty="0">
              <a:solidFill>
                <a:schemeClr val="tx2"/>
              </a:solidFill>
            </a:endParaRPr>
          </a:p>
        </p:txBody>
      </p:sp>
      <p:cxnSp>
        <p:nvCxnSpPr>
          <p:cNvPr id="12" name="Straight Connector 11">
            <a:extLst>
              <a:ext uri="{FF2B5EF4-FFF2-40B4-BE49-F238E27FC236}">
                <a16:creationId xmlns:a16="http://schemas.microsoft.com/office/drawing/2014/main" id="{A2CF87F1-3B54-482D-A798-9F4A99449E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BAD79CB-E010-19BC-3603-196332E84F31}"/>
              </a:ext>
            </a:extLst>
          </p:cNvPr>
          <p:cNvSpPr>
            <a:spLocks noGrp="1"/>
          </p:cNvSpPr>
          <p:nvPr>
            <p:ph idx="1"/>
          </p:nvPr>
        </p:nvSpPr>
        <p:spPr>
          <a:xfrm>
            <a:off x="6555441" y="1170432"/>
            <a:ext cx="5002187" cy="5138920"/>
          </a:xfrm>
        </p:spPr>
        <p:txBody>
          <a:bodyPr anchor="ctr">
            <a:normAutofit/>
          </a:bodyPr>
          <a:lstStyle/>
          <a:p>
            <a:r>
              <a:rPr lang="en-US" sz="2000" dirty="0">
                <a:solidFill>
                  <a:schemeClr val="tx2"/>
                </a:solidFill>
              </a:rPr>
              <a:t>Preliminary (Step 0): Identify the task(s) we want to complete. </a:t>
            </a:r>
          </a:p>
          <a:p>
            <a:endParaRPr lang="en-US" sz="2000" dirty="0">
              <a:solidFill>
                <a:schemeClr val="tx2"/>
              </a:solidFill>
            </a:endParaRPr>
          </a:p>
          <a:p>
            <a:r>
              <a:rPr lang="en-US" sz="2000" dirty="0">
                <a:solidFill>
                  <a:schemeClr val="tx2"/>
                </a:solidFill>
              </a:rPr>
              <a:t>“I procrastinate with everything” is too vague.</a:t>
            </a:r>
          </a:p>
          <a:p>
            <a:endParaRPr lang="en-US" sz="2000" dirty="0">
              <a:solidFill>
                <a:schemeClr val="tx2"/>
              </a:solidFill>
            </a:endParaRPr>
          </a:p>
          <a:p>
            <a:r>
              <a:rPr lang="en-US" sz="2000" b="1" dirty="0">
                <a:solidFill>
                  <a:schemeClr val="tx2"/>
                </a:solidFill>
              </a:rPr>
              <a:t>Practice: </a:t>
            </a:r>
            <a:r>
              <a:rPr lang="en-US" sz="2000" dirty="0">
                <a:solidFill>
                  <a:schemeClr val="tx2"/>
                </a:solidFill>
              </a:rPr>
              <a:t>Write down at least 1 specific task you want to complete. </a:t>
            </a:r>
            <a:endParaRPr lang="en-US" sz="2000" b="1" dirty="0">
              <a:solidFill>
                <a:schemeClr val="tx2"/>
              </a:solidFill>
            </a:endParaRPr>
          </a:p>
          <a:p>
            <a:pPr marL="0" indent="0">
              <a:buNone/>
            </a:pPr>
            <a:endParaRPr lang="en-US" sz="1800" dirty="0">
              <a:solidFill>
                <a:schemeClr val="tx2"/>
              </a:solidFill>
            </a:endParaRPr>
          </a:p>
          <a:p>
            <a:pPr marL="0" indent="0">
              <a:buNone/>
            </a:pPr>
            <a:endParaRPr lang="en-US" sz="1800" b="1" dirty="0">
              <a:solidFill>
                <a:schemeClr val="tx2"/>
              </a:solidFill>
            </a:endParaRPr>
          </a:p>
        </p:txBody>
      </p:sp>
      <p:cxnSp>
        <p:nvCxnSpPr>
          <p:cNvPr id="14" name="Straight Connector 13">
            <a:extLst>
              <a:ext uri="{FF2B5EF4-FFF2-40B4-BE49-F238E27FC236}">
                <a16:creationId xmlns:a16="http://schemas.microsoft.com/office/drawing/2014/main" id="{C3994C9B-C550-4E20-89C5-83F12CB5A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B16AE491-4898-437E-9E32-86A2F19209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17F55C76-861C-49BA-925A-099CA01184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494BE9A-C1C3-41FE-B2E9-6DBE5EBA2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808101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623F37-A8C4-480F-BCB1-CF9E49F0C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799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CB532F-2A02-14B3-8D1E-3680FA257289}"/>
              </a:ext>
            </a:extLst>
          </p:cNvPr>
          <p:cNvSpPr>
            <a:spLocks noGrp="1"/>
          </p:cNvSpPr>
          <p:nvPr>
            <p:ph type="title"/>
          </p:nvPr>
        </p:nvSpPr>
        <p:spPr>
          <a:xfrm>
            <a:off x="731521" y="1170432"/>
            <a:ext cx="4247885" cy="3157124"/>
          </a:xfrm>
        </p:spPr>
        <p:txBody>
          <a:bodyPr anchor="ctr">
            <a:normAutofit/>
          </a:bodyPr>
          <a:lstStyle/>
          <a:p>
            <a:r>
              <a:rPr lang="en-US" sz="5400" dirty="0"/>
              <a:t>Step 1: Cost-Benefit Analysis</a:t>
            </a:r>
            <a:br>
              <a:rPr lang="en-US" sz="5400" dirty="0">
                <a:solidFill>
                  <a:schemeClr val="tx2"/>
                </a:solidFill>
              </a:rPr>
            </a:br>
            <a:endParaRPr lang="en-US" sz="5400" dirty="0">
              <a:solidFill>
                <a:schemeClr val="tx2"/>
              </a:solidFill>
            </a:endParaRPr>
          </a:p>
        </p:txBody>
      </p:sp>
      <p:cxnSp>
        <p:nvCxnSpPr>
          <p:cNvPr id="12" name="Straight Connector 11">
            <a:extLst>
              <a:ext uri="{FF2B5EF4-FFF2-40B4-BE49-F238E27FC236}">
                <a16:creationId xmlns:a16="http://schemas.microsoft.com/office/drawing/2014/main" id="{A2CF87F1-3B54-482D-A798-9F4A99449E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3994C9B-C550-4E20-89C5-83F12CB5A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B16AE491-4898-437E-9E32-86A2F19209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17F55C76-861C-49BA-925A-099CA01184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494BE9A-C1C3-41FE-B2E9-6DBE5EBA2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graphicFrame>
        <p:nvGraphicFramePr>
          <p:cNvPr id="5" name="Table 4">
            <a:extLst>
              <a:ext uri="{FF2B5EF4-FFF2-40B4-BE49-F238E27FC236}">
                <a16:creationId xmlns:a16="http://schemas.microsoft.com/office/drawing/2014/main" id="{6E77A85A-A680-009D-451B-58B0FED841E3}"/>
              </a:ext>
            </a:extLst>
          </p:cNvPr>
          <p:cNvGraphicFramePr>
            <a:graphicFrameLocks noGrp="1"/>
          </p:cNvGraphicFramePr>
          <p:nvPr>
            <p:extLst>
              <p:ext uri="{D42A27DB-BD31-4B8C-83A1-F6EECF244321}">
                <p14:modId xmlns:p14="http://schemas.microsoft.com/office/powerpoint/2010/main" val="3289711506"/>
              </p:ext>
            </p:extLst>
          </p:nvPr>
        </p:nvGraphicFramePr>
        <p:xfrm>
          <a:off x="7058865" y="844630"/>
          <a:ext cx="4649978" cy="5356995"/>
        </p:xfrm>
        <a:graphic>
          <a:graphicData uri="http://schemas.openxmlformats.org/drawingml/2006/table">
            <a:tbl>
              <a:tblPr firstRow="1" bandRow="1">
                <a:tableStyleId>{5C22544A-7EE6-4342-B048-85BDC9FD1C3A}</a:tableStyleId>
              </a:tblPr>
              <a:tblGrid>
                <a:gridCol w="1228879">
                  <a:extLst>
                    <a:ext uri="{9D8B030D-6E8A-4147-A177-3AD203B41FA5}">
                      <a16:colId xmlns:a16="http://schemas.microsoft.com/office/drawing/2014/main" val="1891523968"/>
                    </a:ext>
                  </a:extLst>
                </a:gridCol>
                <a:gridCol w="3421099">
                  <a:extLst>
                    <a:ext uri="{9D8B030D-6E8A-4147-A177-3AD203B41FA5}">
                      <a16:colId xmlns:a16="http://schemas.microsoft.com/office/drawing/2014/main" val="3944084263"/>
                    </a:ext>
                  </a:extLst>
                </a:gridCol>
              </a:tblGrid>
              <a:tr h="1071399">
                <a:tc>
                  <a:txBody>
                    <a:bodyPr/>
                    <a:lstStyle/>
                    <a:p>
                      <a:pPr algn="ctr"/>
                      <a:r>
                        <a:rPr lang="en-US" sz="3300"/>
                        <a:t>#</a:t>
                      </a:r>
                      <a:endParaRPr lang="en-US" sz="3300" dirty="0"/>
                    </a:p>
                  </a:txBody>
                  <a:tcPr marL="167640" marR="167640" marT="83820" marB="83820"/>
                </a:tc>
                <a:tc>
                  <a:txBody>
                    <a:bodyPr/>
                    <a:lstStyle/>
                    <a:p>
                      <a:pPr algn="ctr"/>
                      <a:r>
                        <a:rPr lang="en-US" sz="3300" dirty="0"/>
                        <a:t>Advantage</a:t>
                      </a:r>
                    </a:p>
                  </a:txBody>
                  <a:tcPr marL="167640" marR="167640" marT="83820" marB="83820"/>
                </a:tc>
                <a:extLst>
                  <a:ext uri="{0D108BD9-81ED-4DB2-BD59-A6C34878D82A}">
                    <a16:rowId xmlns:a16="http://schemas.microsoft.com/office/drawing/2014/main" val="2627239564"/>
                  </a:ext>
                </a:extLst>
              </a:tr>
              <a:tr h="1071399">
                <a:tc>
                  <a:txBody>
                    <a:bodyPr/>
                    <a:lstStyle/>
                    <a:p>
                      <a:r>
                        <a:rPr lang="en-US" sz="3300" dirty="0"/>
                        <a:t>1.</a:t>
                      </a:r>
                    </a:p>
                  </a:txBody>
                  <a:tcPr marL="167640" marR="167640" marT="83820" marB="83820"/>
                </a:tc>
                <a:tc>
                  <a:txBody>
                    <a:bodyPr/>
                    <a:lstStyle/>
                    <a:p>
                      <a:endParaRPr lang="en-US" sz="3300" dirty="0"/>
                    </a:p>
                  </a:txBody>
                  <a:tcPr marL="167640" marR="167640" marT="83820" marB="83820"/>
                </a:tc>
                <a:extLst>
                  <a:ext uri="{0D108BD9-81ED-4DB2-BD59-A6C34878D82A}">
                    <a16:rowId xmlns:a16="http://schemas.microsoft.com/office/drawing/2014/main" val="2381697515"/>
                  </a:ext>
                </a:extLst>
              </a:tr>
              <a:tr h="1071399">
                <a:tc>
                  <a:txBody>
                    <a:bodyPr/>
                    <a:lstStyle/>
                    <a:p>
                      <a:r>
                        <a:rPr lang="en-US" sz="3300"/>
                        <a:t>2.</a:t>
                      </a:r>
                    </a:p>
                  </a:txBody>
                  <a:tcPr marL="167640" marR="167640" marT="83820" marB="83820"/>
                </a:tc>
                <a:tc>
                  <a:txBody>
                    <a:bodyPr/>
                    <a:lstStyle/>
                    <a:p>
                      <a:endParaRPr lang="en-US" sz="3300"/>
                    </a:p>
                  </a:txBody>
                  <a:tcPr marL="167640" marR="167640" marT="83820" marB="83820"/>
                </a:tc>
                <a:extLst>
                  <a:ext uri="{0D108BD9-81ED-4DB2-BD59-A6C34878D82A}">
                    <a16:rowId xmlns:a16="http://schemas.microsoft.com/office/drawing/2014/main" val="712131567"/>
                  </a:ext>
                </a:extLst>
              </a:tr>
              <a:tr h="1071399">
                <a:tc>
                  <a:txBody>
                    <a:bodyPr/>
                    <a:lstStyle/>
                    <a:p>
                      <a:r>
                        <a:rPr lang="en-US" sz="3300"/>
                        <a:t>3.</a:t>
                      </a:r>
                    </a:p>
                  </a:txBody>
                  <a:tcPr marL="167640" marR="167640" marT="83820" marB="83820"/>
                </a:tc>
                <a:tc>
                  <a:txBody>
                    <a:bodyPr/>
                    <a:lstStyle/>
                    <a:p>
                      <a:endParaRPr lang="en-US" sz="3300" dirty="0"/>
                    </a:p>
                  </a:txBody>
                  <a:tcPr marL="167640" marR="167640" marT="83820" marB="83820"/>
                </a:tc>
                <a:extLst>
                  <a:ext uri="{0D108BD9-81ED-4DB2-BD59-A6C34878D82A}">
                    <a16:rowId xmlns:a16="http://schemas.microsoft.com/office/drawing/2014/main" val="1634798952"/>
                  </a:ext>
                </a:extLst>
              </a:tr>
              <a:tr h="1071399">
                <a:tc>
                  <a:txBody>
                    <a:bodyPr/>
                    <a:lstStyle/>
                    <a:p>
                      <a:r>
                        <a:rPr lang="en-US" sz="3300"/>
                        <a:t>4.</a:t>
                      </a:r>
                      <a:endParaRPr lang="en-US" sz="3300" dirty="0"/>
                    </a:p>
                  </a:txBody>
                  <a:tcPr marL="167640" marR="167640" marT="83820" marB="83820"/>
                </a:tc>
                <a:tc>
                  <a:txBody>
                    <a:bodyPr/>
                    <a:lstStyle/>
                    <a:p>
                      <a:endParaRPr lang="en-US" sz="3300" dirty="0"/>
                    </a:p>
                  </a:txBody>
                  <a:tcPr marL="167640" marR="167640" marT="83820" marB="83820"/>
                </a:tc>
                <a:extLst>
                  <a:ext uri="{0D108BD9-81ED-4DB2-BD59-A6C34878D82A}">
                    <a16:rowId xmlns:a16="http://schemas.microsoft.com/office/drawing/2014/main" val="1527442623"/>
                  </a:ext>
                </a:extLst>
              </a:tr>
            </a:tbl>
          </a:graphicData>
        </a:graphic>
      </p:graphicFrame>
      <p:sp>
        <p:nvSpPr>
          <p:cNvPr id="9" name="Content Placeholder 8">
            <a:extLst>
              <a:ext uri="{FF2B5EF4-FFF2-40B4-BE49-F238E27FC236}">
                <a16:creationId xmlns:a16="http://schemas.microsoft.com/office/drawing/2014/main" id="{136A0396-205A-EDEE-A228-EB5D3837E062}"/>
              </a:ext>
            </a:extLst>
          </p:cNvPr>
          <p:cNvSpPr>
            <a:spLocks noGrp="1"/>
          </p:cNvSpPr>
          <p:nvPr>
            <p:ph idx="1"/>
          </p:nvPr>
        </p:nvSpPr>
        <p:spPr>
          <a:xfrm>
            <a:off x="838200" y="3802455"/>
            <a:ext cx="4675360" cy="2374508"/>
          </a:xfrm>
        </p:spPr>
        <p:txBody>
          <a:bodyPr>
            <a:normAutofit fontScale="92500"/>
          </a:bodyPr>
          <a:lstStyle/>
          <a:p>
            <a:pPr marL="0" indent="0">
              <a:buNone/>
            </a:pPr>
            <a:r>
              <a:rPr lang="en-US" sz="2800" dirty="0"/>
              <a:t>Should I stop procrastinating and complete the task?</a:t>
            </a:r>
          </a:p>
          <a:p>
            <a:pPr marL="0" indent="0">
              <a:buNone/>
            </a:pPr>
            <a:endParaRPr lang="en-US" sz="2800" dirty="0"/>
          </a:p>
          <a:p>
            <a:pPr marL="0" indent="0">
              <a:buNone/>
            </a:pPr>
            <a:r>
              <a:rPr lang="en-US" sz="2800" b="1" dirty="0"/>
              <a:t>Practice: </a:t>
            </a:r>
            <a:r>
              <a:rPr lang="en-US" sz="2800" dirty="0"/>
              <a:t>Make a list of the </a:t>
            </a:r>
            <a:r>
              <a:rPr lang="en-US" sz="2800" b="1" dirty="0"/>
              <a:t>advantages</a:t>
            </a:r>
            <a:r>
              <a:rPr lang="en-US" sz="2800" dirty="0"/>
              <a:t> of procrastinating.</a:t>
            </a:r>
          </a:p>
          <a:p>
            <a:pPr marL="0" indent="0">
              <a:buNone/>
            </a:pPr>
            <a:endParaRPr lang="en-US" dirty="0"/>
          </a:p>
        </p:txBody>
      </p:sp>
    </p:spTree>
    <p:extLst>
      <p:ext uri="{BB962C8B-B14F-4D97-AF65-F5344CB8AC3E}">
        <p14:creationId xmlns:p14="http://schemas.microsoft.com/office/powerpoint/2010/main" val="37142246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623F37-A8C4-480F-BCB1-CF9E49F0C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799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CB532F-2A02-14B3-8D1E-3680FA257289}"/>
              </a:ext>
            </a:extLst>
          </p:cNvPr>
          <p:cNvSpPr>
            <a:spLocks noGrp="1"/>
          </p:cNvSpPr>
          <p:nvPr>
            <p:ph type="title"/>
          </p:nvPr>
        </p:nvSpPr>
        <p:spPr>
          <a:xfrm>
            <a:off x="731520" y="1170431"/>
            <a:ext cx="5186003" cy="5138923"/>
          </a:xfrm>
        </p:spPr>
        <p:txBody>
          <a:bodyPr anchor="ctr">
            <a:normAutofit/>
          </a:bodyPr>
          <a:lstStyle/>
          <a:p>
            <a:r>
              <a:rPr lang="en-US" sz="5400" dirty="0">
                <a:solidFill>
                  <a:schemeClr val="tx2"/>
                </a:solidFill>
              </a:rPr>
              <a:t>Step 1: Cost-Benefit Analysis </a:t>
            </a:r>
            <a:r>
              <a:rPr lang="en-US" sz="2000" dirty="0">
                <a:solidFill>
                  <a:schemeClr val="tx2"/>
                </a:solidFill>
              </a:rPr>
              <a:t>-2 </a:t>
            </a:r>
          </a:p>
        </p:txBody>
      </p:sp>
      <p:cxnSp>
        <p:nvCxnSpPr>
          <p:cNvPr id="12" name="Straight Connector 11">
            <a:extLst>
              <a:ext uri="{FF2B5EF4-FFF2-40B4-BE49-F238E27FC236}">
                <a16:creationId xmlns:a16="http://schemas.microsoft.com/office/drawing/2014/main" id="{A2CF87F1-3B54-482D-A798-9F4A99449E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BAD79CB-E010-19BC-3603-196332E84F31}"/>
              </a:ext>
            </a:extLst>
          </p:cNvPr>
          <p:cNvSpPr>
            <a:spLocks noGrp="1"/>
          </p:cNvSpPr>
          <p:nvPr>
            <p:ph idx="1"/>
          </p:nvPr>
        </p:nvSpPr>
        <p:spPr>
          <a:xfrm>
            <a:off x="6555441" y="1170432"/>
            <a:ext cx="5002187" cy="5138920"/>
          </a:xfrm>
        </p:spPr>
        <p:txBody>
          <a:bodyPr anchor="ctr">
            <a:normAutofit/>
          </a:bodyPr>
          <a:lstStyle/>
          <a:p>
            <a:pPr marL="0" indent="0">
              <a:buNone/>
            </a:pPr>
            <a:r>
              <a:rPr lang="en-US" sz="2000" dirty="0">
                <a:solidFill>
                  <a:schemeClr val="tx2"/>
                </a:solidFill>
              </a:rPr>
              <a:t>Possible advantages:</a:t>
            </a:r>
          </a:p>
          <a:p>
            <a:r>
              <a:rPr lang="en-US" sz="2000" dirty="0">
                <a:solidFill>
                  <a:schemeClr val="tx2"/>
                </a:solidFill>
              </a:rPr>
              <a:t>It’s easy</a:t>
            </a:r>
          </a:p>
          <a:p>
            <a:r>
              <a:rPr lang="en-US" sz="2000" dirty="0">
                <a:solidFill>
                  <a:schemeClr val="tx2"/>
                </a:solidFill>
              </a:rPr>
              <a:t>You can avoid hard work</a:t>
            </a:r>
          </a:p>
          <a:p>
            <a:r>
              <a:rPr lang="en-US" sz="2000" dirty="0">
                <a:solidFill>
                  <a:schemeClr val="tx2"/>
                </a:solidFill>
              </a:rPr>
              <a:t>You can do something else instead</a:t>
            </a:r>
          </a:p>
          <a:p>
            <a:r>
              <a:rPr lang="en-US" sz="2000" dirty="0">
                <a:solidFill>
                  <a:schemeClr val="tx2"/>
                </a:solidFill>
              </a:rPr>
              <a:t>You don’t have to risk failure</a:t>
            </a:r>
          </a:p>
          <a:p>
            <a:r>
              <a:rPr lang="en-US" sz="2000" dirty="0">
                <a:solidFill>
                  <a:schemeClr val="tx2"/>
                </a:solidFill>
              </a:rPr>
              <a:t>It might confer status (e.g., “I’m a special type that doesn’t need to work hard”)</a:t>
            </a:r>
          </a:p>
          <a:p>
            <a:r>
              <a:rPr lang="en-US" sz="2000" dirty="0">
                <a:solidFill>
                  <a:schemeClr val="tx2"/>
                </a:solidFill>
              </a:rPr>
              <a:t>You can get back at people who are nagging you</a:t>
            </a:r>
          </a:p>
          <a:p>
            <a:r>
              <a:rPr lang="en-US" sz="2000" dirty="0">
                <a:solidFill>
                  <a:schemeClr val="tx2"/>
                </a:solidFill>
              </a:rPr>
              <a:t>You can limit people’s ability to put so many demands on you</a:t>
            </a:r>
            <a:endParaRPr lang="en-US" sz="1800" b="1" dirty="0">
              <a:solidFill>
                <a:schemeClr val="tx2"/>
              </a:solidFill>
            </a:endParaRPr>
          </a:p>
        </p:txBody>
      </p:sp>
      <p:cxnSp>
        <p:nvCxnSpPr>
          <p:cNvPr id="14" name="Straight Connector 13">
            <a:extLst>
              <a:ext uri="{FF2B5EF4-FFF2-40B4-BE49-F238E27FC236}">
                <a16:creationId xmlns:a16="http://schemas.microsoft.com/office/drawing/2014/main" id="{C3994C9B-C550-4E20-89C5-83F12CB5A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B16AE491-4898-437E-9E32-86A2F19209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17F55C76-861C-49BA-925A-099CA01184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494BE9A-C1C3-41FE-B2E9-6DBE5EBA2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930451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623F37-A8C4-480F-BCB1-CF9E49F0C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799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CB532F-2A02-14B3-8D1E-3680FA257289}"/>
              </a:ext>
            </a:extLst>
          </p:cNvPr>
          <p:cNvSpPr>
            <a:spLocks noGrp="1"/>
          </p:cNvSpPr>
          <p:nvPr>
            <p:ph type="title"/>
          </p:nvPr>
        </p:nvSpPr>
        <p:spPr>
          <a:xfrm>
            <a:off x="731521" y="1170431"/>
            <a:ext cx="5117018" cy="5138923"/>
          </a:xfrm>
        </p:spPr>
        <p:txBody>
          <a:bodyPr anchor="ctr">
            <a:normAutofit/>
          </a:bodyPr>
          <a:lstStyle/>
          <a:p>
            <a:r>
              <a:rPr lang="en-US" sz="5400" dirty="0">
                <a:solidFill>
                  <a:schemeClr val="tx2"/>
                </a:solidFill>
              </a:rPr>
              <a:t>Step 1: Cost-Benefit Analysis </a:t>
            </a:r>
            <a:r>
              <a:rPr lang="en-US" sz="2000" dirty="0">
                <a:solidFill>
                  <a:schemeClr val="tx2"/>
                </a:solidFill>
              </a:rPr>
              <a:t>- 3</a:t>
            </a:r>
          </a:p>
        </p:txBody>
      </p:sp>
      <p:cxnSp>
        <p:nvCxnSpPr>
          <p:cNvPr id="12" name="Straight Connector 11">
            <a:extLst>
              <a:ext uri="{FF2B5EF4-FFF2-40B4-BE49-F238E27FC236}">
                <a16:creationId xmlns:a16="http://schemas.microsoft.com/office/drawing/2014/main" id="{A2CF87F1-3B54-482D-A798-9F4A99449E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BAD79CB-E010-19BC-3603-196332E84F31}"/>
              </a:ext>
            </a:extLst>
          </p:cNvPr>
          <p:cNvSpPr>
            <a:spLocks noGrp="1"/>
          </p:cNvSpPr>
          <p:nvPr>
            <p:ph idx="1"/>
          </p:nvPr>
        </p:nvSpPr>
        <p:spPr>
          <a:xfrm>
            <a:off x="6555441" y="1170432"/>
            <a:ext cx="5002187" cy="5138920"/>
          </a:xfrm>
        </p:spPr>
        <p:txBody>
          <a:bodyPr anchor="ctr">
            <a:normAutofit/>
          </a:bodyPr>
          <a:lstStyle/>
          <a:p>
            <a:pPr marL="0" indent="0">
              <a:buNone/>
            </a:pPr>
            <a:r>
              <a:rPr lang="en-US" sz="2000" dirty="0">
                <a:solidFill>
                  <a:schemeClr val="tx2"/>
                </a:solidFill>
              </a:rPr>
              <a:t>With all these advantages, why stop procrastinating?</a:t>
            </a:r>
          </a:p>
          <a:p>
            <a:pPr marL="0" indent="0">
              <a:buNone/>
            </a:pPr>
            <a:endParaRPr lang="en-US" sz="2000" dirty="0">
              <a:solidFill>
                <a:schemeClr val="tx2"/>
              </a:solidFill>
            </a:endParaRPr>
          </a:p>
          <a:p>
            <a:pPr marL="0" indent="0">
              <a:buNone/>
            </a:pPr>
            <a:r>
              <a:rPr lang="en-US" sz="2000" dirty="0">
                <a:solidFill>
                  <a:schemeClr val="tx2"/>
                </a:solidFill>
              </a:rPr>
              <a:t>Possibility 1: You shouldn’t. Your procrastination is telling you something important.</a:t>
            </a:r>
          </a:p>
          <a:p>
            <a:pPr marL="0" indent="0">
              <a:buNone/>
            </a:pPr>
            <a:endParaRPr lang="en-US" sz="2000" dirty="0">
              <a:solidFill>
                <a:schemeClr val="tx2"/>
              </a:solidFill>
            </a:endParaRPr>
          </a:p>
          <a:p>
            <a:pPr marL="0" indent="0">
              <a:buNone/>
            </a:pPr>
            <a:r>
              <a:rPr lang="en-US" sz="2000" dirty="0">
                <a:solidFill>
                  <a:schemeClr val="tx2"/>
                </a:solidFill>
              </a:rPr>
              <a:t>Possibility 2: Your procrastination offers more disadvantages than advantages.</a:t>
            </a:r>
          </a:p>
          <a:p>
            <a:pPr marL="0" indent="0">
              <a:buNone/>
            </a:pPr>
            <a:endParaRPr lang="en-US" sz="2000" dirty="0">
              <a:solidFill>
                <a:schemeClr val="tx2"/>
              </a:solidFill>
            </a:endParaRPr>
          </a:p>
          <a:p>
            <a:pPr marL="0" indent="0">
              <a:buNone/>
            </a:pPr>
            <a:r>
              <a:rPr lang="en-US" sz="2000" dirty="0">
                <a:solidFill>
                  <a:schemeClr val="tx2"/>
                </a:solidFill>
              </a:rPr>
              <a:t>Let’s figure it out… </a:t>
            </a:r>
          </a:p>
        </p:txBody>
      </p:sp>
      <p:cxnSp>
        <p:nvCxnSpPr>
          <p:cNvPr id="14" name="Straight Connector 13">
            <a:extLst>
              <a:ext uri="{FF2B5EF4-FFF2-40B4-BE49-F238E27FC236}">
                <a16:creationId xmlns:a16="http://schemas.microsoft.com/office/drawing/2014/main" id="{C3994C9B-C550-4E20-89C5-83F12CB5A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B16AE491-4898-437E-9E32-86A2F19209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17F55C76-861C-49BA-925A-099CA01184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494BE9A-C1C3-41FE-B2E9-6DBE5EBA2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242557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623F37-A8C4-480F-BCB1-CF9E49F0C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799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CB532F-2A02-14B3-8D1E-3680FA257289}"/>
              </a:ext>
            </a:extLst>
          </p:cNvPr>
          <p:cNvSpPr>
            <a:spLocks noGrp="1"/>
          </p:cNvSpPr>
          <p:nvPr>
            <p:ph type="title"/>
          </p:nvPr>
        </p:nvSpPr>
        <p:spPr>
          <a:xfrm>
            <a:off x="731521" y="1170432"/>
            <a:ext cx="5225659" cy="3157124"/>
          </a:xfrm>
        </p:spPr>
        <p:txBody>
          <a:bodyPr anchor="ctr">
            <a:normAutofit/>
          </a:bodyPr>
          <a:lstStyle/>
          <a:p>
            <a:r>
              <a:rPr lang="en-US" sz="5400" dirty="0"/>
              <a:t>Step 1: Cost-Benefit Analysis </a:t>
            </a:r>
            <a:r>
              <a:rPr lang="en-US" sz="2000" dirty="0"/>
              <a:t>- 4</a:t>
            </a:r>
            <a:br>
              <a:rPr lang="en-US" sz="5400" dirty="0">
                <a:solidFill>
                  <a:schemeClr val="tx2"/>
                </a:solidFill>
              </a:rPr>
            </a:br>
            <a:endParaRPr lang="en-US" sz="5400" dirty="0">
              <a:solidFill>
                <a:schemeClr val="tx2"/>
              </a:solidFill>
            </a:endParaRPr>
          </a:p>
        </p:txBody>
      </p:sp>
      <p:cxnSp>
        <p:nvCxnSpPr>
          <p:cNvPr id="12" name="Straight Connector 11">
            <a:extLst>
              <a:ext uri="{FF2B5EF4-FFF2-40B4-BE49-F238E27FC236}">
                <a16:creationId xmlns:a16="http://schemas.microsoft.com/office/drawing/2014/main" id="{A2CF87F1-3B54-482D-A798-9F4A99449E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3994C9B-C550-4E20-89C5-83F12CB5A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B16AE491-4898-437E-9E32-86A2F19209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17F55C76-861C-49BA-925A-099CA01184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494BE9A-C1C3-41FE-B2E9-6DBE5EBA2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graphicFrame>
        <p:nvGraphicFramePr>
          <p:cNvPr id="5" name="Table 4">
            <a:extLst>
              <a:ext uri="{FF2B5EF4-FFF2-40B4-BE49-F238E27FC236}">
                <a16:creationId xmlns:a16="http://schemas.microsoft.com/office/drawing/2014/main" id="{6E77A85A-A680-009D-451B-58B0FED841E3}"/>
              </a:ext>
            </a:extLst>
          </p:cNvPr>
          <p:cNvGraphicFramePr>
            <a:graphicFrameLocks noGrp="1"/>
          </p:cNvGraphicFramePr>
          <p:nvPr>
            <p:extLst>
              <p:ext uri="{D42A27DB-BD31-4B8C-83A1-F6EECF244321}">
                <p14:modId xmlns:p14="http://schemas.microsoft.com/office/powerpoint/2010/main" val="3944923689"/>
              </p:ext>
            </p:extLst>
          </p:nvPr>
        </p:nvGraphicFramePr>
        <p:xfrm>
          <a:off x="7058865" y="844630"/>
          <a:ext cx="4649978" cy="5356995"/>
        </p:xfrm>
        <a:graphic>
          <a:graphicData uri="http://schemas.openxmlformats.org/drawingml/2006/table">
            <a:tbl>
              <a:tblPr firstRow="1" bandRow="1">
                <a:tableStyleId>{5C22544A-7EE6-4342-B048-85BDC9FD1C3A}</a:tableStyleId>
              </a:tblPr>
              <a:tblGrid>
                <a:gridCol w="1228879">
                  <a:extLst>
                    <a:ext uri="{9D8B030D-6E8A-4147-A177-3AD203B41FA5}">
                      <a16:colId xmlns:a16="http://schemas.microsoft.com/office/drawing/2014/main" val="1891523968"/>
                    </a:ext>
                  </a:extLst>
                </a:gridCol>
                <a:gridCol w="3421099">
                  <a:extLst>
                    <a:ext uri="{9D8B030D-6E8A-4147-A177-3AD203B41FA5}">
                      <a16:colId xmlns:a16="http://schemas.microsoft.com/office/drawing/2014/main" val="3944084263"/>
                    </a:ext>
                  </a:extLst>
                </a:gridCol>
              </a:tblGrid>
              <a:tr h="1071399">
                <a:tc>
                  <a:txBody>
                    <a:bodyPr/>
                    <a:lstStyle/>
                    <a:p>
                      <a:pPr algn="ctr"/>
                      <a:r>
                        <a:rPr lang="en-US" sz="3300"/>
                        <a:t>#</a:t>
                      </a:r>
                      <a:endParaRPr lang="en-US" sz="3300" dirty="0"/>
                    </a:p>
                  </a:txBody>
                  <a:tcPr marL="167640" marR="167640" marT="83820" marB="83820"/>
                </a:tc>
                <a:tc>
                  <a:txBody>
                    <a:bodyPr/>
                    <a:lstStyle/>
                    <a:p>
                      <a:pPr algn="ctr"/>
                      <a:r>
                        <a:rPr lang="en-US" sz="3300" dirty="0"/>
                        <a:t>Disadvantage</a:t>
                      </a:r>
                    </a:p>
                  </a:txBody>
                  <a:tcPr marL="167640" marR="167640" marT="83820" marB="83820"/>
                </a:tc>
                <a:extLst>
                  <a:ext uri="{0D108BD9-81ED-4DB2-BD59-A6C34878D82A}">
                    <a16:rowId xmlns:a16="http://schemas.microsoft.com/office/drawing/2014/main" val="2627239564"/>
                  </a:ext>
                </a:extLst>
              </a:tr>
              <a:tr h="1071399">
                <a:tc>
                  <a:txBody>
                    <a:bodyPr/>
                    <a:lstStyle/>
                    <a:p>
                      <a:r>
                        <a:rPr lang="en-US" sz="3300" dirty="0"/>
                        <a:t>1.</a:t>
                      </a:r>
                    </a:p>
                  </a:txBody>
                  <a:tcPr marL="167640" marR="167640" marT="83820" marB="83820"/>
                </a:tc>
                <a:tc>
                  <a:txBody>
                    <a:bodyPr/>
                    <a:lstStyle/>
                    <a:p>
                      <a:endParaRPr lang="en-US" sz="3300" dirty="0"/>
                    </a:p>
                  </a:txBody>
                  <a:tcPr marL="167640" marR="167640" marT="83820" marB="83820"/>
                </a:tc>
                <a:extLst>
                  <a:ext uri="{0D108BD9-81ED-4DB2-BD59-A6C34878D82A}">
                    <a16:rowId xmlns:a16="http://schemas.microsoft.com/office/drawing/2014/main" val="2381697515"/>
                  </a:ext>
                </a:extLst>
              </a:tr>
              <a:tr h="1071399">
                <a:tc>
                  <a:txBody>
                    <a:bodyPr/>
                    <a:lstStyle/>
                    <a:p>
                      <a:r>
                        <a:rPr lang="en-US" sz="3300"/>
                        <a:t>2.</a:t>
                      </a:r>
                    </a:p>
                  </a:txBody>
                  <a:tcPr marL="167640" marR="167640" marT="83820" marB="83820"/>
                </a:tc>
                <a:tc>
                  <a:txBody>
                    <a:bodyPr/>
                    <a:lstStyle/>
                    <a:p>
                      <a:endParaRPr lang="en-US" sz="3300"/>
                    </a:p>
                  </a:txBody>
                  <a:tcPr marL="167640" marR="167640" marT="83820" marB="83820"/>
                </a:tc>
                <a:extLst>
                  <a:ext uri="{0D108BD9-81ED-4DB2-BD59-A6C34878D82A}">
                    <a16:rowId xmlns:a16="http://schemas.microsoft.com/office/drawing/2014/main" val="712131567"/>
                  </a:ext>
                </a:extLst>
              </a:tr>
              <a:tr h="1071399">
                <a:tc>
                  <a:txBody>
                    <a:bodyPr/>
                    <a:lstStyle/>
                    <a:p>
                      <a:r>
                        <a:rPr lang="en-US" sz="3300"/>
                        <a:t>3.</a:t>
                      </a:r>
                    </a:p>
                  </a:txBody>
                  <a:tcPr marL="167640" marR="167640" marT="83820" marB="83820"/>
                </a:tc>
                <a:tc>
                  <a:txBody>
                    <a:bodyPr/>
                    <a:lstStyle/>
                    <a:p>
                      <a:endParaRPr lang="en-US" sz="3300" dirty="0"/>
                    </a:p>
                  </a:txBody>
                  <a:tcPr marL="167640" marR="167640" marT="83820" marB="83820"/>
                </a:tc>
                <a:extLst>
                  <a:ext uri="{0D108BD9-81ED-4DB2-BD59-A6C34878D82A}">
                    <a16:rowId xmlns:a16="http://schemas.microsoft.com/office/drawing/2014/main" val="1634798952"/>
                  </a:ext>
                </a:extLst>
              </a:tr>
              <a:tr h="1071399">
                <a:tc>
                  <a:txBody>
                    <a:bodyPr/>
                    <a:lstStyle/>
                    <a:p>
                      <a:r>
                        <a:rPr lang="en-US" sz="3300"/>
                        <a:t>4.</a:t>
                      </a:r>
                      <a:endParaRPr lang="en-US" sz="3300" dirty="0"/>
                    </a:p>
                  </a:txBody>
                  <a:tcPr marL="167640" marR="167640" marT="83820" marB="83820"/>
                </a:tc>
                <a:tc>
                  <a:txBody>
                    <a:bodyPr/>
                    <a:lstStyle/>
                    <a:p>
                      <a:endParaRPr lang="en-US" sz="3300" dirty="0"/>
                    </a:p>
                  </a:txBody>
                  <a:tcPr marL="167640" marR="167640" marT="83820" marB="83820"/>
                </a:tc>
                <a:extLst>
                  <a:ext uri="{0D108BD9-81ED-4DB2-BD59-A6C34878D82A}">
                    <a16:rowId xmlns:a16="http://schemas.microsoft.com/office/drawing/2014/main" val="1527442623"/>
                  </a:ext>
                </a:extLst>
              </a:tr>
            </a:tbl>
          </a:graphicData>
        </a:graphic>
      </p:graphicFrame>
      <p:sp>
        <p:nvSpPr>
          <p:cNvPr id="9" name="Content Placeholder 8">
            <a:extLst>
              <a:ext uri="{FF2B5EF4-FFF2-40B4-BE49-F238E27FC236}">
                <a16:creationId xmlns:a16="http://schemas.microsoft.com/office/drawing/2014/main" id="{136A0396-205A-EDEE-A228-EB5D3837E062}"/>
              </a:ext>
            </a:extLst>
          </p:cNvPr>
          <p:cNvSpPr>
            <a:spLocks noGrp="1"/>
          </p:cNvSpPr>
          <p:nvPr>
            <p:ph idx="1"/>
          </p:nvPr>
        </p:nvSpPr>
        <p:spPr>
          <a:xfrm>
            <a:off x="838199" y="3802454"/>
            <a:ext cx="4872727" cy="2498755"/>
          </a:xfrm>
        </p:spPr>
        <p:txBody>
          <a:bodyPr>
            <a:normAutofit fontScale="85000" lnSpcReduction="10000"/>
          </a:bodyPr>
          <a:lstStyle/>
          <a:p>
            <a:pPr marL="0" indent="0">
              <a:buNone/>
            </a:pPr>
            <a:r>
              <a:rPr lang="en-US" sz="2800" dirty="0"/>
              <a:t>Let’s make a list of </a:t>
            </a:r>
            <a:r>
              <a:rPr lang="en-US" sz="2800" b="1" dirty="0"/>
              <a:t>disadvantages </a:t>
            </a:r>
            <a:r>
              <a:rPr lang="en-US" sz="2800" dirty="0"/>
              <a:t>of procrastinating.</a:t>
            </a:r>
          </a:p>
          <a:p>
            <a:pPr marL="0" indent="0">
              <a:buNone/>
            </a:pPr>
            <a:endParaRPr lang="en-US" sz="2800" dirty="0"/>
          </a:p>
          <a:p>
            <a:pPr marL="0" indent="0">
              <a:buNone/>
            </a:pPr>
            <a:r>
              <a:rPr lang="en-US" sz="2800" dirty="0"/>
              <a:t>Which is greater—the advantages or disadvantages? You can assign a numerical weight to both if you want… </a:t>
            </a:r>
          </a:p>
          <a:p>
            <a:pPr marL="0" indent="0">
              <a:buNone/>
            </a:pPr>
            <a:endParaRPr lang="en-US" dirty="0"/>
          </a:p>
        </p:txBody>
      </p:sp>
    </p:spTree>
    <p:extLst>
      <p:ext uri="{BB962C8B-B14F-4D97-AF65-F5344CB8AC3E}">
        <p14:creationId xmlns:p14="http://schemas.microsoft.com/office/powerpoint/2010/main" val="22976652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A paper with text on it&#10;&#10;Description automatically generated">
            <a:extLst>
              <a:ext uri="{FF2B5EF4-FFF2-40B4-BE49-F238E27FC236}">
                <a16:creationId xmlns:a16="http://schemas.microsoft.com/office/drawing/2014/main" id="{F6A2936A-5B7E-A6A7-E1B9-AD403BF05F6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17109" y="0"/>
            <a:ext cx="5189960" cy="6759020"/>
          </a:xfrm>
        </p:spPr>
      </p:pic>
    </p:spTree>
    <p:extLst>
      <p:ext uri="{BB962C8B-B14F-4D97-AF65-F5344CB8AC3E}">
        <p14:creationId xmlns:p14="http://schemas.microsoft.com/office/powerpoint/2010/main" val="21427413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623F37-A8C4-480F-BCB1-CF9E49F0C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799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CB532F-2A02-14B3-8D1E-3680FA257289}"/>
              </a:ext>
            </a:extLst>
          </p:cNvPr>
          <p:cNvSpPr>
            <a:spLocks noGrp="1"/>
          </p:cNvSpPr>
          <p:nvPr>
            <p:ph type="title"/>
          </p:nvPr>
        </p:nvSpPr>
        <p:spPr>
          <a:xfrm>
            <a:off x="731520" y="1170431"/>
            <a:ext cx="5270927" cy="5138923"/>
          </a:xfrm>
        </p:spPr>
        <p:txBody>
          <a:bodyPr anchor="ctr">
            <a:normAutofit/>
          </a:bodyPr>
          <a:lstStyle/>
          <a:p>
            <a:r>
              <a:rPr lang="en-US" sz="5400" dirty="0">
                <a:solidFill>
                  <a:schemeClr val="tx2"/>
                </a:solidFill>
              </a:rPr>
              <a:t>Step 1: Cost-Benefit Analysis </a:t>
            </a:r>
            <a:r>
              <a:rPr lang="en-US" sz="2000" dirty="0">
                <a:solidFill>
                  <a:schemeClr val="tx2"/>
                </a:solidFill>
              </a:rPr>
              <a:t>- 5</a:t>
            </a:r>
          </a:p>
        </p:txBody>
      </p:sp>
      <p:cxnSp>
        <p:nvCxnSpPr>
          <p:cNvPr id="12" name="Straight Connector 11">
            <a:extLst>
              <a:ext uri="{FF2B5EF4-FFF2-40B4-BE49-F238E27FC236}">
                <a16:creationId xmlns:a16="http://schemas.microsoft.com/office/drawing/2014/main" id="{A2CF87F1-3B54-482D-A798-9F4A99449E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BAD79CB-E010-19BC-3603-196332E84F31}"/>
              </a:ext>
            </a:extLst>
          </p:cNvPr>
          <p:cNvSpPr>
            <a:spLocks noGrp="1"/>
          </p:cNvSpPr>
          <p:nvPr>
            <p:ph idx="1"/>
          </p:nvPr>
        </p:nvSpPr>
        <p:spPr>
          <a:xfrm>
            <a:off x="6555441" y="1170432"/>
            <a:ext cx="5002187" cy="5138920"/>
          </a:xfrm>
        </p:spPr>
        <p:txBody>
          <a:bodyPr anchor="ctr">
            <a:normAutofit/>
          </a:bodyPr>
          <a:lstStyle/>
          <a:p>
            <a:pPr marL="0" indent="0">
              <a:buNone/>
            </a:pPr>
            <a:r>
              <a:rPr lang="en-US" sz="2000" dirty="0">
                <a:solidFill>
                  <a:schemeClr val="tx2"/>
                </a:solidFill>
              </a:rPr>
              <a:t>If you want, you can do a similar cost-benefit analysis of getting started on the task today.</a:t>
            </a:r>
          </a:p>
          <a:p>
            <a:pPr marL="0" indent="0">
              <a:buNone/>
            </a:pPr>
            <a:endParaRPr lang="en-US" sz="2000" dirty="0">
              <a:solidFill>
                <a:schemeClr val="tx2"/>
              </a:solidFill>
            </a:endParaRPr>
          </a:p>
          <a:p>
            <a:pPr marL="0" indent="0">
              <a:buNone/>
            </a:pPr>
            <a:r>
              <a:rPr lang="en-US" sz="2000" dirty="0">
                <a:solidFill>
                  <a:schemeClr val="tx2"/>
                </a:solidFill>
              </a:rPr>
              <a:t>After you’ve done this analysis, what does it make sense to do?</a:t>
            </a:r>
          </a:p>
          <a:p>
            <a:r>
              <a:rPr lang="en-US" sz="2000" dirty="0">
                <a:solidFill>
                  <a:schemeClr val="tx2"/>
                </a:solidFill>
              </a:rPr>
              <a:t>Start today?</a:t>
            </a:r>
          </a:p>
          <a:p>
            <a:r>
              <a:rPr lang="en-US" sz="2000" dirty="0">
                <a:solidFill>
                  <a:schemeClr val="tx2"/>
                </a:solidFill>
              </a:rPr>
              <a:t>Schedule a time to get started?</a:t>
            </a:r>
          </a:p>
          <a:p>
            <a:r>
              <a:rPr lang="en-US" sz="2000" dirty="0">
                <a:solidFill>
                  <a:schemeClr val="tx2"/>
                </a:solidFill>
              </a:rPr>
              <a:t>Never complete the task?</a:t>
            </a:r>
          </a:p>
        </p:txBody>
      </p:sp>
      <p:cxnSp>
        <p:nvCxnSpPr>
          <p:cNvPr id="14" name="Straight Connector 13">
            <a:extLst>
              <a:ext uri="{FF2B5EF4-FFF2-40B4-BE49-F238E27FC236}">
                <a16:creationId xmlns:a16="http://schemas.microsoft.com/office/drawing/2014/main" id="{C3994C9B-C550-4E20-89C5-83F12CB5A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B16AE491-4898-437E-9E32-86A2F19209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17F55C76-861C-49BA-925A-099CA01184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494BE9A-C1C3-41FE-B2E9-6DBE5EBA2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980226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86FEDEA-C3AC-600D-38A9-DBACE9111727}"/>
              </a:ext>
            </a:extLst>
          </p:cNvPr>
          <p:cNvSpPr>
            <a:spLocks noGrp="1"/>
          </p:cNvSpPr>
          <p:nvPr>
            <p:ph type="title"/>
          </p:nvPr>
        </p:nvSpPr>
        <p:spPr>
          <a:xfrm>
            <a:off x="1137034" y="609597"/>
            <a:ext cx="9392421" cy="1330841"/>
          </a:xfrm>
        </p:spPr>
        <p:txBody>
          <a:bodyPr>
            <a:normAutofit/>
          </a:bodyPr>
          <a:lstStyle/>
          <a:p>
            <a:r>
              <a:rPr lang="en-US" dirty="0"/>
              <a:t>Step 2: Make a Plan</a:t>
            </a:r>
          </a:p>
        </p:txBody>
      </p:sp>
      <p:sp>
        <p:nvSpPr>
          <p:cNvPr id="3" name="Content Placeholder 2">
            <a:extLst>
              <a:ext uri="{FF2B5EF4-FFF2-40B4-BE49-F238E27FC236}">
                <a16:creationId xmlns:a16="http://schemas.microsoft.com/office/drawing/2014/main" id="{87FB3A6F-1CBE-2B37-4484-F4C9B53AFFFC}"/>
              </a:ext>
            </a:extLst>
          </p:cNvPr>
          <p:cNvSpPr>
            <a:spLocks noGrp="1"/>
          </p:cNvSpPr>
          <p:nvPr>
            <p:ph idx="1"/>
          </p:nvPr>
        </p:nvSpPr>
        <p:spPr>
          <a:xfrm>
            <a:off x="1137034" y="2198362"/>
            <a:ext cx="4958966" cy="3917773"/>
          </a:xfrm>
        </p:spPr>
        <p:txBody>
          <a:bodyPr>
            <a:normAutofit/>
          </a:bodyPr>
          <a:lstStyle/>
          <a:p>
            <a:pPr marL="0" indent="0">
              <a:buNone/>
            </a:pPr>
            <a:r>
              <a:rPr lang="en-US" sz="2000"/>
              <a:t>Schedule a time to get started. Write down what time today (or what date and time later) you intend to get started on your task. </a:t>
            </a:r>
          </a:p>
          <a:p>
            <a:pPr marL="0" indent="0">
              <a:buNone/>
            </a:pPr>
            <a:endParaRPr lang="en-US" sz="2000"/>
          </a:p>
          <a:p>
            <a:pPr marL="0" indent="0">
              <a:buNone/>
            </a:pPr>
            <a:r>
              <a:rPr lang="en-US" sz="2000"/>
              <a:t>Now, consider some problems that may arise that will prevent you from completing the task. How will you overcome them?</a:t>
            </a:r>
          </a:p>
          <a:p>
            <a:pPr marL="0" indent="0">
              <a:buNone/>
            </a:pPr>
            <a:endParaRPr lang="en-US" sz="2000"/>
          </a:p>
          <a:p>
            <a:pPr marL="0" indent="0">
              <a:buNone/>
            </a:pPr>
            <a:endParaRPr lang="en-US" sz="2000"/>
          </a:p>
        </p:txBody>
      </p:sp>
      <p:sp>
        <p:nvSpPr>
          <p:cNvPr id="13" name="Freeform: Shape 12">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4" name="Table 3">
            <a:extLst>
              <a:ext uri="{FF2B5EF4-FFF2-40B4-BE49-F238E27FC236}">
                <a16:creationId xmlns:a16="http://schemas.microsoft.com/office/drawing/2014/main" id="{01062500-0426-CE16-A782-287D1300D0D0}"/>
              </a:ext>
            </a:extLst>
          </p:cNvPr>
          <p:cNvGraphicFramePr>
            <a:graphicFrameLocks noGrp="1"/>
          </p:cNvGraphicFramePr>
          <p:nvPr>
            <p:extLst>
              <p:ext uri="{D42A27DB-BD31-4B8C-83A1-F6EECF244321}">
                <p14:modId xmlns:p14="http://schemas.microsoft.com/office/powerpoint/2010/main" val="3805638948"/>
              </p:ext>
            </p:extLst>
          </p:nvPr>
        </p:nvGraphicFramePr>
        <p:xfrm>
          <a:off x="6841282" y="2184914"/>
          <a:ext cx="4544676" cy="3755916"/>
        </p:xfrm>
        <a:graphic>
          <a:graphicData uri="http://schemas.openxmlformats.org/drawingml/2006/table">
            <a:tbl>
              <a:tblPr firstRow="1" bandRow="1">
                <a:tableStyleId>{5C22544A-7EE6-4342-B048-85BDC9FD1C3A}</a:tableStyleId>
              </a:tblPr>
              <a:tblGrid>
                <a:gridCol w="2276939">
                  <a:extLst>
                    <a:ext uri="{9D8B030D-6E8A-4147-A177-3AD203B41FA5}">
                      <a16:colId xmlns:a16="http://schemas.microsoft.com/office/drawing/2014/main" val="4130902124"/>
                    </a:ext>
                  </a:extLst>
                </a:gridCol>
                <a:gridCol w="2267737">
                  <a:extLst>
                    <a:ext uri="{9D8B030D-6E8A-4147-A177-3AD203B41FA5}">
                      <a16:colId xmlns:a16="http://schemas.microsoft.com/office/drawing/2014/main" val="2936229544"/>
                    </a:ext>
                  </a:extLst>
                </a:gridCol>
              </a:tblGrid>
              <a:tr h="480408">
                <a:tc>
                  <a:txBody>
                    <a:bodyPr/>
                    <a:lstStyle/>
                    <a:p>
                      <a:pPr algn="ctr"/>
                      <a:r>
                        <a:rPr lang="en-US" sz="2100"/>
                        <a:t>Problem</a:t>
                      </a:r>
                    </a:p>
                  </a:txBody>
                  <a:tcPr marL="109184" marR="109184" marT="54592" marB="54592"/>
                </a:tc>
                <a:tc>
                  <a:txBody>
                    <a:bodyPr/>
                    <a:lstStyle/>
                    <a:p>
                      <a:pPr algn="ctr"/>
                      <a:r>
                        <a:rPr lang="en-US" sz="2100"/>
                        <a:t>Solution</a:t>
                      </a:r>
                    </a:p>
                  </a:txBody>
                  <a:tcPr marL="109184" marR="109184" marT="54592" marB="54592"/>
                </a:tc>
                <a:extLst>
                  <a:ext uri="{0D108BD9-81ED-4DB2-BD59-A6C34878D82A}">
                    <a16:rowId xmlns:a16="http://schemas.microsoft.com/office/drawing/2014/main" val="686337420"/>
                  </a:ext>
                </a:extLst>
              </a:tr>
              <a:tr h="545918">
                <a:tc>
                  <a:txBody>
                    <a:bodyPr/>
                    <a:lstStyle/>
                    <a:p>
                      <a:endParaRPr lang="en-US" sz="2100"/>
                    </a:p>
                  </a:txBody>
                  <a:tcPr marL="109184" marR="109184" marT="54592" marB="54592"/>
                </a:tc>
                <a:tc>
                  <a:txBody>
                    <a:bodyPr/>
                    <a:lstStyle/>
                    <a:p>
                      <a:endParaRPr lang="en-US" sz="2100"/>
                    </a:p>
                  </a:txBody>
                  <a:tcPr marL="109184" marR="109184" marT="54592" marB="54592"/>
                </a:tc>
                <a:extLst>
                  <a:ext uri="{0D108BD9-81ED-4DB2-BD59-A6C34878D82A}">
                    <a16:rowId xmlns:a16="http://schemas.microsoft.com/office/drawing/2014/main" val="2834977558"/>
                  </a:ext>
                </a:extLst>
              </a:tr>
              <a:tr h="545918">
                <a:tc>
                  <a:txBody>
                    <a:bodyPr/>
                    <a:lstStyle/>
                    <a:p>
                      <a:endParaRPr lang="en-US" sz="2100"/>
                    </a:p>
                  </a:txBody>
                  <a:tcPr marL="109184" marR="109184" marT="54592" marB="54592"/>
                </a:tc>
                <a:tc>
                  <a:txBody>
                    <a:bodyPr/>
                    <a:lstStyle/>
                    <a:p>
                      <a:endParaRPr lang="en-US" sz="2100"/>
                    </a:p>
                  </a:txBody>
                  <a:tcPr marL="109184" marR="109184" marT="54592" marB="54592"/>
                </a:tc>
                <a:extLst>
                  <a:ext uri="{0D108BD9-81ED-4DB2-BD59-A6C34878D82A}">
                    <a16:rowId xmlns:a16="http://schemas.microsoft.com/office/drawing/2014/main" val="711533370"/>
                  </a:ext>
                </a:extLst>
              </a:tr>
              <a:tr h="545918">
                <a:tc>
                  <a:txBody>
                    <a:bodyPr/>
                    <a:lstStyle/>
                    <a:p>
                      <a:endParaRPr lang="en-US" sz="2100"/>
                    </a:p>
                  </a:txBody>
                  <a:tcPr marL="109184" marR="109184" marT="54592" marB="54592"/>
                </a:tc>
                <a:tc>
                  <a:txBody>
                    <a:bodyPr/>
                    <a:lstStyle/>
                    <a:p>
                      <a:endParaRPr lang="en-US" sz="2100"/>
                    </a:p>
                  </a:txBody>
                  <a:tcPr marL="109184" marR="109184" marT="54592" marB="54592"/>
                </a:tc>
                <a:extLst>
                  <a:ext uri="{0D108BD9-81ED-4DB2-BD59-A6C34878D82A}">
                    <a16:rowId xmlns:a16="http://schemas.microsoft.com/office/drawing/2014/main" val="737320727"/>
                  </a:ext>
                </a:extLst>
              </a:tr>
              <a:tr h="545918">
                <a:tc>
                  <a:txBody>
                    <a:bodyPr/>
                    <a:lstStyle/>
                    <a:p>
                      <a:endParaRPr lang="en-US" sz="2100"/>
                    </a:p>
                  </a:txBody>
                  <a:tcPr marL="109184" marR="109184" marT="54592" marB="54592"/>
                </a:tc>
                <a:tc>
                  <a:txBody>
                    <a:bodyPr/>
                    <a:lstStyle/>
                    <a:p>
                      <a:endParaRPr lang="en-US" sz="2100"/>
                    </a:p>
                  </a:txBody>
                  <a:tcPr marL="109184" marR="109184" marT="54592" marB="54592"/>
                </a:tc>
                <a:extLst>
                  <a:ext uri="{0D108BD9-81ED-4DB2-BD59-A6C34878D82A}">
                    <a16:rowId xmlns:a16="http://schemas.microsoft.com/office/drawing/2014/main" val="4220960298"/>
                  </a:ext>
                </a:extLst>
              </a:tr>
              <a:tr h="545918">
                <a:tc>
                  <a:txBody>
                    <a:bodyPr/>
                    <a:lstStyle/>
                    <a:p>
                      <a:endParaRPr lang="en-US" sz="2100"/>
                    </a:p>
                  </a:txBody>
                  <a:tcPr marL="109184" marR="109184" marT="54592" marB="54592"/>
                </a:tc>
                <a:tc>
                  <a:txBody>
                    <a:bodyPr/>
                    <a:lstStyle/>
                    <a:p>
                      <a:endParaRPr lang="en-US" sz="2100"/>
                    </a:p>
                  </a:txBody>
                  <a:tcPr marL="109184" marR="109184" marT="54592" marB="54592"/>
                </a:tc>
                <a:extLst>
                  <a:ext uri="{0D108BD9-81ED-4DB2-BD59-A6C34878D82A}">
                    <a16:rowId xmlns:a16="http://schemas.microsoft.com/office/drawing/2014/main" val="531248005"/>
                  </a:ext>
                </a:extLst>
              </a:tr>
              <a:tr h="545918">
                <a:tc>
                  <a:txBody>
                    <a:bodyPr/>
                    <a:lstStyle/>
                    <a:p>
                      <a:endParaRPr lang="en-US" sz="2100"/>
                    </a:p>
                  </a:txBody>
                  <a:tcPr marL="109184" marR="109184" marT="54592" marB="54592"/>
                </a:tc>
                <a:tc>
                  <a:txBody>
                    <a:bodyPr/>
                    <a:lstStyle/>
                    <a:p>
                      <a:endParaRPr lang="en-US" sz="2100"/>
                    </a:p>
                  </a:txBody>
                  <a:tcPr marL="109184" marR="109184" marT="54592" marB="54592"/>
                </a:tc>
                <a:extLst>
                  <a:ext uri="{0D108BD9-81ED-4DB2-BD59-A6C34878D82A}">
                    <a16:rowId xmlns:a16="http://schemas.microsoft.com/office/drawing/2014/main" val="778362090"/>
                  </a:ext>
                </a:extLst>
              </a:tr>
            </a:tbl>
          </a:graphicData>
        </a:graphic>
      </p:graphicFrame>
    </p:spTree>
    <p:extLst>
      <p:ext uri="{BB962C8B-B14F-4D97-AF65-F5344CB8AC3E}">
        <p14:creationId xmlns:p14="http://schemas.microsoft.com/office/powerpoint/2010/main" val="33914715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86FEDEA-C3AC-600D-38A9-DBACE9111727}"/>
              </a:ext>
            </a:extLst>
          </p:cNvPr>
          <p:cNvSpPr>
            <a:spLocks noGrp="1"/>
          </p:cNvSpPr>
          <p:nvPr>
            <p:ph type="title"/>
          </p:nvPr>
        </p:nvSpPr>
        <p:spPr>
          <a:xfrm>
            <a:off x="1137034" y="609597"/>
            <a:ext cx="9392421" cy="1330841"/>
          </a:xfrm>
        </p:spPr>
        <p:txBody>
          <a:bodyPr>
            <a:normAutofit/>
          </a:bodyPr>
          <a:lstStyle/>
          <a:p>
            <a:r>
              <a:rPr lang="en-US" dirty="0"/>
              <a:t>Step 2: Make a Plan - 2</a:t>
            </a:r>
          </a:p>
        </p:txBody>
      </p:sp>
      <p:sp>
        <p:nvSpPr>
          <p:cNvPr id="3" name="Content Placeholder 2">
            <a:extLst>
              <a:ext uri="{FF2B5EF4-FFF2-40B4-BE49-F238E27FC236}">
                <a16:creationId xmlns:a16="http://schemas.microsoft.com/office/drawing/2014/main" id="{87FB3A6F-1CBE-2B37-4484-F4C9B53AFFFC}"/>
              </a:ext>
            </a:extLst>
          </p:cNvPr>
          <p:cNvSpPr>
            <a:spLocks noGrp="1"/>
          </p:cNvSpPr>
          <p:nvPr>
            <p:ph idx="1"/>
          </p:nvPr>
        </p:nvSpPr>
        <p:spPr>
          <a:xfrm>
            <a:off x="422656" y="2291641"/>
            <a:ext cx="4958966" cy="3917773"/>
          </a:xfrm>
        </p:spPr>
        <p:txBody>
          <a:bodyPr>
            <a:normAutofit/>
          </a:bodyPr>
          <a:lstStyle/>
          <a:p>
            <a:pPr marL="0" indent="0">
              <a:buNone/>
            </a:pPr>
            <a:r>
              <a:rPr lang="en-US" sz="2000" dirty="0"/>
              <a:t>Here’s an example from David </a:t>
            </a:r>
            <a:r>
              <a:rPr lang="en-US" sz="2000" dirty="0" err="1"/>
              <a:t>Burns’s</a:t>
            </a:r>
            <a:r>
              <a:rPr lang="en-US" sz="2000" dirty="0"/>
              <a:t> book.</a:t>
            </a:r>
          </a:p>
          <a:p>
            <a:pPr marL="0" indent="0">
              <a:buNone/>
            </a:pPr>
            <a:endParaRPr lang="en-US" sz="2000" dirty="0"/>
          </a:p>
          <a:p>
            <a:pPr marL="0" indent="0">
              <a:buNone/>
            </a:pPr>
            <a:endParaRPr lang="en-US" sz="2000" dirty="0"/>
          </a:p>
        </p:txBody>
      </p:sp>
      <p:sp>
        <p:nvSpPr>
          <p:cNvPr id="13" name="Freeform: Shape 12">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4" name="Table 3">
            <a:extLst>
              <a:ext uri="{FF2B5EF4-FFF2-40B4-BE49-F238E27FC236}">
                <a16:creationId xmlns:a16="http://schemas.microsoft.com/office/drawing/2014/main" id="{01062500-0426-CE16-A782-287D1300D0D0}"/>
              </a:ext>
            </a:extLst>
          </p:cNvPr>
          <p:cNvGraphicFramePr>
            <a:graphicFrameLocks noGrp="1"/>
          </p:cNvGraphicFramePr>
          <p:nvPr>
            <p:extLst>
              <p:ext uri="{D42A27DB-BD31-4B8C-83A1-F6EECF244321}">
                <p14:modId xmlns:p14="http://schemas.microsoft.com/office/powerpoint/2010/main" val="3706696092"/>
              </p:ext>
            </p:extLst>
          </p:nvPr>
        </p:nvGraphicFramePr>
        <p:xfrm>
          <a:off x="5381623" y="1816713"/>
          <a:ext cx="6810377" cy="5060830"/>
        </p:xfrm>
        <a:graphic>
          <a:graphicData uri="http://schemas.openxmlformats.org/drawingml/2006/table">
            <a:tbl>
              <a:tblPr firstRow="1" bandRow="1">
                <a:tableStyleId>{5C22544A-7EE6-4342-B048-85BDC9FD1C3A}</a:tableStyleId>
              </a:tblPr>
              <a:tblGrid>
                <a:gridCol w="3305329">
                  <a:extLst>
                    <a:ext uri="{9D8B030D-6E8A-4147-A177-3AD203B41FA5}">
                      <a16:colId xmlns:a16="http://schemas.microsoft.com/office/drawing/2014/main" val="4130902124"/>
                    </a:ext>
                  </a:extLst>
                </a:gridCol>
                <a:gridCol w="3505048">
                  <a:extLst>
                    <a:ext uri="{9D8B030D-6E8A-4147-A177-3AD203B41FA5}">
                      <a16:colId xmlns:a16="http://schemas.microsoft.com/office/drawing/2014/main" val="2936229544"/>
                    </a:ext>
                  </a:extLst>
                </a:gridCol>
              </a:tblGrid>
              <a:tr h="343943">
                <a:tc>
                  <a:txBody>
                    <a:bodyPr/>
                    <a:lstStyle/>
                    <a:p>
                      <a:pPr algn="ctr"/>
                      <a:r>
                        <a:rPr lang="en-US" sz="2000" dirty="0"/>
                        <a:t>Problem</a:t>
                      </a:r>
                    </a:p>
                  </a:txBody>
                  <a:tcPr marL="58686" marR="58686" marT="29343" marB="29343"/>
                </a:tc>
                <a:tc>
                  <a:txBody>
                    <a:bodyPr/>
                    <a:lstStyle/>
                    <a:p>
                      <a:pPr algn="ctr"/>
                      <a:r>
                        <a:rPr lang="en-US" sz="2000" dirty="0"/>
                        <a:t>Solution</a:t>
                      </a:r>
                    </a:p>
                  </a:txBody>
                  <a:tcPr marL="58686" marR="58686" marT="29343" marB="29343"/>
                </a:tc>
                <a:extLst>
                  <a:ext uri="{0D108BD9-81ED-4DB2-BD59-A6C34878D82A}">
                    <a16:rowId xmlns:a16="http://schemas.microsoft.com/office/drawing/2014/main" val="686337420"/>
                  </a:ext>
                </a:extLst>
              </a:tr>
              <a:tr h="1052540">
                <a:tc>
                  <a:txBody>
                    <a:bodyPr/>
                    <a:lstStyle/>
                    <a:p>
                      <a:r>
                        <a:rPr lang="en-US" sz="1600" dirty="0"/>
                        <a:t>1. I won’t feel like it when 3pm rolls around. </a:t>
                      </a:r>
                      <a:endParaRPr lang="en-US" sz="1600" b="0" i="0" u="none" strike="noStrike" kern="1200" baseline="0" dirty="0">
                        <a:solidFill>
                          <a:schemeClr val="dk1"/>
                        </a:solidFill>
                        <a:latin typeface="+mn-lt"/>
                        <a:ea typeface="+mn-ea"/>
                        <a:cs typeface="+mn-cs"/>
                      </a:endParaRPr>
                    </a:p>
                  </a:txBody>
                  <a:tcPr marL="58686" marR="58686" marT="29343" marB="29343"/>
                </a:tc>
                <a:tc>
                  <a:txBody>
                    <a:bodyPr/>
                    <a:lstStyle/>
                    <a:p>
                      <a:r>
                        <a:rPr lang="en-US" sz="1600" dirty="0"/>
                        <a:t>I can tell myself I've made a decision to work on the book between 3pm and 4pm whether I feel like it or not.</a:t>
                      </a:r>
                    </a:p>
                  </a:txBody>
                  <a:tcPr marL="58686" marR="58686" marT="29343" marB="29343"/>
                </a:tc>
                <a:extLst>
                  <a:ext uri="{0D108BD9-81ED-4DB2-BD59-A6C34878D82A}">
                    <a16:rowId xmlns:a16="http://schemas.microsoft.com/office/drawing/2014/main" val="2834977558"/>
                  </a:ext>
                </a:extLst>
              </a:tr>
              <a:tr h="1052540">
                <a:tc>
                  <a:txBody>
                    <a:bodyPr/>
                    <a:lstStyle/>
                    <a:p>
                      <a:r>
                        <a:rPr lang="en-US" sz="1600" dirty="0"/>
                        <a:t>2. </a:t>
                      </a:r>
                      <a:r>
                        <a:rPr lang="en-US" sz="1600" b="0" i="0" u="none" strike="noStrike" kern="1200" baseline="0" dirty="0">
                          <a:solidFill>
                            <a:schemeClr val="dk1"/>
                          </a:solidFill>
                          <a:latin typeface="+mn-lt"/>
                          <a:ea typeface="+mn-ea"/>
                          <a:cs typeface="+mn-cs"/>
                        </a:rPr>
                        <a:t>I'll get distracted by</a:t>
                      </a:r>
                      <a:r>
                        <a:rPr lang="en-US" sz="1600" b="0" i="1" u="none" strike="noStrike" kern="1200" baseline="0" dirty="0">
                          <a:solidFill>
                            <a:schemeClr val="dk1"/>
                          </a:solidFill>
                          <a:latin typeface="+mn-lt"/>
                          <a:ea typeface="+mn-ea"/>
                          <a:cs typeface="+mn-cs"/>
                        </a:rPr>
                        <a:t> </a:t>
                      </a:r>
                      <a:r>
                        <a:rPr lang="en-US" sz="1600" b="0" i="0" u="none" strike="noStrike" kern="1200" baseline="0" dirty="0">
                          <a:solidFill>
                            <a:schemeClr val="dk1"/>
                          </a:solidFill>
                          <a:latin typeface="+mn-lt"/>
                          <a:ea typeface="+mn-ea"/>
                          <a:cs typeface="+mn-cs"/>
                        </a:rPr>
                        <a:t>other things. I'll decide that I should straighten up my office first.</a:t>
                      </a:r>
                      <a:endParaRPr lang="en-US" sz="1600" dirty="0"/>
                    </a:p>
                  </a:txBody>
                  <a:tcPr marL="58686" marR="58686" marT="29343" marB="29343"/>
                </a:tc>
                <a:tc>
                  <a:txBody>
                    <a:bodyPr/>
                    <a:lstStyle/>
                    <a:p>
                      <a:r>
                        <a:rPr lang="en-US" sz="1600" dirty="0"/>
                        <a:t>I can work on it at the library instead of my office. Then I won't feel so tempted by the distractions in my office. </a:t>
                      </a:r>
                    </a:p>
                  </a:txBody>
                  <a:tcPr marL="58686" marR="58686" marT="29343" marB="29343"/>
                </a:tc>
                <a:extLst>
                  <a:ext uri="{0D108BD9-81ED-4DB2-BD59-A6C34878D82A}">
                    <a16:rowId xmlns:a16="http://schemas.microsoft.com/office/drawing/2014/main" val="711533370"/>
                  </a:ext>
                </a:extLst>
              </a:tr>
              <a:tr h="12961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3. </a:t>
                      </a:r>
                      <a:r>
                        <a:rPr lang="en-US" sz="1600" b="0" i="0" u="none" strike="noStrike" kern="1200" baseline="0" dirty="0">
                          <a:solidFill>
                            <a:schemeClr val="dk1"/>
                          </a:solidFill>
                          <a:latin typeface="+mn-lt"/>
                          <a:ea typeface="+mn-ea"/>
                          <a:cs typeface="+mn-cs"/>
                        </a:rPr>
                        <a:t>A student might want an appointment.</a:t>
                      </a:r>
                      <a:endParaRPr lang="en-US" sz="1600" dirty="0"/>
                    </a:p>
                  </a:txBody>
                  <a:tcPr marL="58686" marR="58686" marT="29343" marB="29343"/>
                </a:tc>
                <a:tc>
                  <a:txBody>
                    <a:bodyPr/>
                    <a:lstStyle/>
                    <a:p>
                      <a:r>
                        <a:rPr lang="en-US" sz="1600" dirty="0"/>
                        <a:t>If a student wants an appointment, I can say that I have a</a:t>
                      </a:r>
                    </a:p>
                    <a:p>
                      <a:r>
                        <a:rPr lang="en-US" sz="1600" dirty="0"/>
                        <a:t>commitment from 3pm until 4:00pm.</a:t>
                      </a:r>
                    </a:p>
                  </a:txBody>
                  <a:tcPr marL="58686" marR="58686" marT="29343" marB="29343"/>
                </a:tc>
                <a:extLst>
                  <a:ext uri="{0D108BD9-81ED-4DB2-BD59-A6C34878D82A}">
                    <a16:rowId xmlns:a16="http://schemas.microsoft.com/office/drawing/2014/main" val="737320727"/>
                  </a:ext>
                </a:extLst>
              </a:tr>
              <a:tr h="12961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4. </a:t>
                      </a:r>
                      <a:r>
                        <a:rPr lang="en-US" sz="1600" b="0" i="0" u="none" strike="noStrike" kern="1200" baseline="0">
                          <a:solidFill>
                            <a:schemeClr val="dk1"/>
                          </a:solidFill>
                          <a:latin typeface="+mn-lt"/>
                          <a:ea typeface="+mn-ea"/>
                          <a:cs typeface="+mn-cs"/>
                        </a:rPr>
                        <a:t>Once I try to write the outline, I'll feel inadequate. </a:t>
                      </a:r>
                      <a:endParaRPr lang="en-US" sz="1600"/>
                    </a:p>
                  </a:txBody>
                  <a:tcPr marL="58686" marR="58686" marT="29343" marB="29343"/>
                </a:tc>
                <a:tc>
                  <a:txBody>
                    <a:bodyPr/>
                    <a:lstStyle/>
                    <a:p>
                      <a:r>
                        <a:rPr lang="en-US" sz="1600" dirty="0"/>
                        <a:t>I can decide to jot down some ideas for one hour, whether or not it seems like I have anything worthwhile to say. Then I will give myself credit for that.</a:t>
                      </a:r>
                    </a:p>
                  </a:txBody>
                  <a:tcPr marL="58686" marR="58686" marT="29343" marB="29343"/>
                </a:tc>
                <a:extLst>
                  <a:ext uri="{0D108BD9-81ED-4DB2-BD59-A6C34878D82A}">
                    <a16:rowId xmlns:a16="http://schemas.microsoft.com/office/drawing/2014/main" val="4220960298"/>
                  </a:ext>
                </a:extLst>
              </a:tr>
            </a:tbl>
          </a:graphicData>
        </a:graphic>
      </p:graphicFrame>
    </p:spTree>
    <p:extLst>
      <p:ext uri="{BB962C8B-B14F-4D97-AF65-F5344CB8AC3E}">
        <p14:creationId xmlns:p14="http://schemas.microsoft.com/office/powerpoint/2010/main" val="8735746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623F37-A8C4-480F-BCB1-CF9E49F0C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799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5F2C90-3696-102F-3728-E18790B8E3FF}"/>
              </a:ext>
            </a:extLst>
          </p:cNvPr>
          <p:cNvSpPr>
            <a:spLocks noGrp="1"/>
          </p:cNvSpPr>
          <p:nvPr>
            <p:ph type="title"/>
          </p:nvPr>
        </p:nvSpPr>
        <p:spPr>
          <a:xfrm>
            <a:off x="731521" y="1170431"/>
            <a:ext cx="4875904" cy="5138923"/>
          </a:xfrm>
        </p:spPr>
        <p:txBody>
          <a:bodyPr anchor="ctr">
            <a:normAutofit/>
          </a:bodyPr>
          <a:lstStyle/>
          <a:p>
            <a:r>
              <a:rPr lang="en-US" sz="5400" dirty="0">
                <a:solidFill>
                  <a:schemeClr val="tx2"/>
                </a:solidFill>
              </a:rPr>
              <a:t>Step 3: Make the Job Easy</a:t>
            </a:r>
          </a:p>
        </p:txBody>
      </p:sp>
      <p:cxnSp>
        <p:nvCxnSpPr>
          <p:cNvPr id="12" name="Straight Connector 11">
            <a:extLst>
              <a:ext uri="{FF2B5EF4-FFF2-40B4-BE49-F238E27FC236}">
                <a16:creationId xmlns:a16="http://schemas.microsoft.com/office/drawing/2014/main" id="{A2CF87F1-3B54-482D-A798-9F4A99449E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3772BFD-ED91-CF6E-AABF-139EAAA1ECD6}"/>
              </a:ext>
            </a:extLst>
          </p:cNvPr>
          <p:cNvSpPr>
            <a:spLocks noGrp="1"/>
          </p:cNvSpPr>
          <p:nvPr>
            <p:ph idx="1"/>
          </p:nvPr>
        </p:nvSpPr>
        <p:spPr>
          <a:xfrm>
            <a:off x="6555441" y="1170432"/>
            <a:ext cx="5002187" cy="5138920"/>
          </a:xfrm>
        </p:spPr>
        <p:txBody>
          <a:bodyPr anchor="ctr">
            <a:normAutofit/>
          </a:bodyPr>
          <a:lstStyle/>
          <a:p>
            <a:r>
              <a:rPr lang="en-US" sz="2000" dirty="0">
                <a:solidFill>
                  <a:schemeClr val="tx2"/>
                </a:solidFill>
              </a:rPr>
              <a:t>Have realistic goals.</a:t>
            </a:r>
          </a:p>
          <a:p>
            <a:endParaRPr lang="en-US" sz="2000" dirty="0">
              <a:solidFill>
                <a:schemeClr val="tx2"/>
              </a:solidFill>
            </a:endParaRPr>
          </a:p>
          <a:p>
            <a:r>
              <a:rPr lang="en-US" sz="2000" dirty="0">
                <a:solidFill>
                  <a:schemeClr val="tx2"/>
                </a:solidFill>
              </a:rPr>
              <a:t> If you’re writing a paper, it doesn’t need to be a masterpiece. As Burns says, “why not try to write an ‘adequate’ first sentence instead? That would be far easier, and at least you could get started. Once you have one ‘adequate’ sentence on the paper you can add another and another, until you complete an ‘adequate’ paragraph or a page. Then you can do some ‘adequate’ editing the next day and make this material even better.</a:t>
            </a:r>
          </a:p>
          <a:p>
            <a:endParaRPr lang="en-US" sz="2000" dirty="0">
              <a:solidFill>
                <a:schemeClr val="tx2"/>
              </a:solidFill>
            </a:endParaRPr>
          </a:p>
          <a:p>
            <a:r>
              <a:rPr lang="en-US" sz="2000" dirty="0">
                <a:solidFill>
                  <a:schemeClr val="tx2"/>
                </a:solidFill>
              </a:rPr>
              <a:t>Write a “crappy rough draft” a la Anne Lamott</a:t>
            </a:r>
          </a:p>
          <a:p>
            <a:endParaRPr lang="en-US" sz="1800" dirty="0">
              <a:solidFill>
                <a:schemeClr val="tx2"/>
              </a:solidFill>
            </a:endParaRPr>
          </a:p>
          <a:p>
            <a:pPr marL="0" indent="0">
              <a:buNone/>
            </a:pPr>
            <a:endParaRPr lang="en-US" sz="1800" dirty="0">
              <a:solidFill>
                <a:schemeClr val="tx2"/>
              </a:solidFill>
            </a:endParaRPr>
          </a:p>
        </p:txBody>
      </p:sp>
      <p:cxnSp>
        <p:nvCxnSpPr>
          <p:cNvPr id="14" name="Straight Connector 13">
            <a:extLst>
              <a:ext uri="{FF2B5EF4-FFF2-40B4-BE49-F238E27FC236}">
                <a16:creationId xmlns:a16="http://schemas.microsoft.com/office/drawing/2014/main" id="{C3994C9B-C550-4E20-89C5-83F12CB5A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B16AE491-4898-437E-9E32-86A2F19209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17F55C76-861C-49BA-925A-099CA01184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494BE9A-C1C3-41FE-B2E9-6DBE5EBA2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614212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623F37-A8C4-480F-BCB1-CF9E49F0C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799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5F2C90-3696-102F-3728-E18790B8E3FF}"/>
              </a:ext>
            </a:extLst>
          </p:cNvPr>
          <p:cNvSpPr>
            <a:spLocks noGrp="1"/>
          </p:cNvSpPr>
          <p:nvPr>
            <p:ph type="title"/>
          </p:nvPr>
        </p:nvSpPr>
        <p:spPr>
          <a:xfrm>
            <a:off x="731521" y="1170431"/>
            <a:ext cx="4875904" cy="5138923"/>
          </a:xfrm>
        </p:spPr>
        <p:txBody>
          <a:bodyPr anchor="ctr">
            <a:normAutofit/>
          </a:bodyPr>
          <a:lstStyle/>
          <a:p>
            <a:r>
              <a:rPr lang="en-US" sz="5400" dirty="0">
                <a:solidFill>
                  <a:schemeClr val="tx2"/>
                </a:solidFill>
              </a:rPr>
              <a:t>Step 3: Make the Job Easy </a:t>
            </a:r>
            <a:r>
              <a:rPr lang="en-US" sz="2000" dirty="0">
                <a:solidFill>
                  <a:schemeClr val="tx2"/>
                </a:solidFill>
              </a:rPr>
              <a:t>- 2</a:t>
            </a:r>
          </a:p>
        </p:txBody>
      </p:sp>
      <p:cxnSp>
        <p:nvCxnSpPr>
          <p:cNvPr id="12" name="Straight Connector 11">
            <a:extLst>
              <a:ext uri="{FF2B5EF4-FFF2-40B4-BE49-F238E27FC236}">
                <a16:creationId xmlns:a16="http://schemas.microsoft.com/office/drawing/2014/main" id="{A2CF87F1-3B54-482D-A798-9F4A99449E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3772BFD-ED91-CF6E-AABF-139EAAA1ECD6}"/>
              </a:ext>
            </a:extLst>
          </p:cNvPr>
          <p:cNvSpPr>
            <a:spLocks noGrp="1"/>
          </p:cNvSpPr>
          <p:nvPr>
            <p:ph idx="1"/>
          </p:nvPr>
        </p:nvSpPr>
        <p:spPr>
          <a:xfrm>
            <a:off x="6555441" y="1170432"/>
            <a:ext cx="5002187" cy="5138920"/>
          </a:xfrm>
        </p:spPr>
        <p:txBody>
          <a:bodyPr anchor="ctr">
            <a:normAutofit/>
          </a:bodyPr>
          <a:lstStyle/>
          <a:p>
            <a:r>
              <a:rPr lang="en-US" sz="2000" dirty="0">
                <a:solidFill>
                  <a:schemeClr val="tx2"/>
                </a:solidFill>
              </a:rPr>
              <a:t>Break large tasks into smaller goals by (1) tackling jobs step-by-step, and (2) working in short spurts.</a:t>
            </a:r>
          </a:p>
          <a:p>
            <a:pPr marL="0" indent="0">
              <a:buNone/>
            </a:pPr>
            <a:endParaRPr lang="en-US" sz="2000" dirty="0">
              <a:solidFill>
                <a:schemeClr val="tx2"/>
              </a:solidFill>
            </a:endParaRPr>
          </a:p>
          <a:p>
            <a:r>
              <a:rPr lang="en-US" sz="2000" dirty="0">
                <a:solidFill>
                  <a:schemeClr val="tx2"/>
                </a:solidFill>
              </a:rPr>
              <a:t>Tackle big jobs step-by-step, for example:</a:t>
            </a:r>
          </a:p>
          <a:p>
            <a:pPr lvl="1"/>
            <a:r>
              <a:rPr lang="en-US" sz="2000" dirty="0">
                <a:solidFill>
                  <a:schemeClr val="tx2"/>
                </a:solidFill>
              </a:rPr>
              <a:t>First step: read the assignment description</a:t>
            </a:r>
          </a:p>
          <a:p>
            <a:pPr lvl="1"/>
            <a:r>
              <a:rPr lang="en-US" sz="2000" dirty="0">
                <a:solidFill>
                  <a:schemeClr val="tx2"/>
                </a:solidFill>
              </a:rPr>
              <a:t>Second step: go to the library and check out some materials (or search on databases)</a:t>
            </a:r>
          </a:p>
          <a:p>
            <a:pPr lvl="1"/>
            <a:r>
              <a:rPr lang="en-US" sz="2000" dirty="0">
                <a:solidFill>
                  <a:schemeClr val="tx2"/>
                </a:solidFill>
              </a:rPr>
              <a:t>Third step: read and skim some of these sources and take notes</a:t>
            </a:r>
          </a:p>
          <a:p>
            <a:pPr lvl="1"/>
            <a:r>
              <a:rPr lang="en-US" sz="2000" dirty="0">
                <a:solidFill>
                  <a:schemeClr val="tx2"/>
                </a:solidFill>
              </a:rPr>
              <a:t>Fourth step: start writing some tentative ideas</a:t>
            </a:r>
          </a:p>
          <a:p>
            <a:pPr lvl="1"/>
            <a:r>
              <a:rPr lang="en-US" sz="2000" dirty="0">
                <a:solidFill>
                  <a:schemeClr val="tx2"/>
                </a:solidFill>
              </a:rPr>
              <a:t>Fifth step: read some more…</a:t>
            </a:r>
          </a:p>
          <a:p>
            <a:pPr marL="0" indent="0">
              <a:buNone/>
            </a:pPr>
            <a:endParaRPr lang="en-US" sz="1800" dirty="0">
              <a:solidFill>
                <a:schemeClr val="tx2"/>
              </a:solidFill>
            </a:endParaRPr>
          </a:p>
          <a:p>
            <a:pPr marL="0" indent="0">
              <a:buNone/>
            </a:pPr>
            <a:endParaRPr lang="en-US" sz="1800" dirty="0">
              <a:solidFill>
                <a:schemeClr val="tx2"/>
              </a:solidFill>
            </a:endParaRPr>
          </a:p>
        </p:txBody>
      </p:sp>
      <p:cxnSp>
        <p:nvCxnSpPr>
          <p:cNvPr id="14" name="Straight Connector 13">
            <a:extLst>
              <a:ext uri="{FF2B5EF4-FFF2-40B4-BE49-F238E27FC236}">
                <a16:creationId xmlns:a16="http://schemas.microsoft.com/office/drawing/2014/main" id="{C3994C9B-C550-4E20-89C5-83F12CB5A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B16AE491-4898-437E-9E32-86A2F19209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17F55C76-861C-49BA-925A-099CA01184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494BE9A-C1C3-41FE-B2E9-6DBE5EBA2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688143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623F37-A8C4-480F-BCB1-CF9E49F0C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799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5F2C90-3696-102F-3728-E18790B8E3FF}"/>
              </a:ext>
            </a:extLst>
          </p:cNvPr>
          <p:cNvSpPr>
            <a:spLocks noGrp="1"/>
          </p:cNvSpPr>
          <p:nvPr>
            <p:ph type="title"/>
          </p:nvPr>
        </p:nvSpPr>
        <p:spPr>
          <a:xfrm>
            <a:off x="731521" y="1170431"/>
            <a:ext cx="4875904" cy="5138923"/>
          </a:xfrm>
        </p:spPr>
        <p:txBody>
          <a:bodyPr anchor="ctr">
            <a:normAutofit/>
          </a:bodyPr>
          <a:lstStyle/>
          <a:p>
            <a:r>
              <a:rPr lang="en-US" sz="5400" dirty="0">
                <a:solidFill>
                  <a:schemeClr val="tx2"/>
                </a:solidFill>
              </a:rPr>
              <a:t>Step 3: Make the Job Easy </a:t>
            </a:r>
            <a:r>
              <a:rPr lang="en-US" sz="2000" dirty="0">
                <a:solidFill>
                  <a:schemeClr val="tx2"/>
                </a:solidFill>
              </a:rPr>
              <a:t>- 3</a:t>
            </a:r>
          </a:p>
        </p:txBody>
      </p:sp>
      <p:cxnSp>
        <p:nvCxnSpPr>
          <p:cNvPr id="12" name="Straight Connector 11">
            <a:extLst>
              <a:ext uri="{FF2B5EF4-FFF2-40B4-BE49-F238E27FC236}">
                <a16:creationId xmlns:a16="http://schemas.microsoft.com/office/drawing/2014/main" id="{A2CF87F1-3B54-482D-A798-9F4A99449E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3772BFD-ED91-CF6E-AABF-139EAAA1ECD6}"/>
              </a:ext>
            </a:extLst>
          </p:cNvPr>
          <p:cNvSpPr>
            <a:spLocks noGrp="1"/>
          </p:cNvSpPr>
          <p:nvPr>
            <p:ph idx="1"/>
          </p:nvPr>
        </p:nvSpPr>
        <p:spPr>
          <a:xfrm>
            <a:off x="6555441" y="1170432"/>
            <a:ext cx="5002187" cy="5138920"/>
          </a:xfrm>
        </p:spPr>
        <p:txBody>
          <a:bodyPr anchor="ctr">
            <a:normAutofit/>
          </a:bodyPr>
          <a:lstStyle/>
          <a:p>
            <a:r>
              <a:rPr lang="en-US" sz="2000" dirty="0">
                <a:solidFill>
                  <a:schemeClr val="tx2"/>
                </a:solidFill>
              </a:rPr>
              <a:t>Work in short spurts. “Life exists one minute at a time, so all you'll ever have to do at any time is one minute's worth of work.”</a:t>
            </a:r>
          </a:p>
          <a:p>
            <a:endParaRPr lang="en-US" sz="2000" dirty="0">
              <a:solidFill>
                <a:schemeClr val="tx2"/>
              </a:solidFill>
            </a:endParaRPr>
          </a:p>
          <a:p>
            <a:r>
              <a:rPr lang="en-US" sz="2000" dirty="0">
                <a:solidFill>
                  <a:schemeClr val="tx2"/>
                </a:solidFill>
              </a:rPr>
              <a:t>Start with doing 15 minutes of work (or another amount).  If that goes well, you can do more, but anything beyond 15 min is “extra credit.”</a:t>
            </a:r>
          </a:p>
          <a:p>
            <a:endParaRPr lang="en-US" sz="1800" dirty="0">
              <a:solidFill>
                <a:schemeClr val="tx2"/>
              </a:solidFill>
            </a:endParaRPr>
          </a:p>
          <a:p>
            <a:pPr marL="0" indent="0">
              <a:buNone/>
            </a:pPr>
            <a:endParaRPr lang="en-US" sz="1800" dirty="0">
              <a:solidFill>
                <a:schemeClr val="tx2"/>
              </a:solidFill>
            </a:endParaRPr>
          </a:p>
          <a:p>
            <a:endParaRPr lang="en-US" sz="1800" dirty="0">
              <a:solidFill>
                <a:schemeClr val="tx2"/>
              </a:solidFill>
            </a:endParaRPr>
          </a:p>
          <a:p>
            <a:pPr marL="0" indent="0">
              <a:buNone/>
            </a:pPr>
            <a:endParaRPr lang="en-US" sz="1800" dirty="0">
              <a:solidFill>
                <a:schemeClr val="tx2"/>
              </a:solidFill>
            </a:endParaRPr>
          </a:p>
        </p:txBody>
      </p:sp>
      <p:cxnSp>
        <p:nvCxnSpPr>
          <p:cNvPr id="14" name="Straight Connector 13">
            <a:extLst>
              <a:ext uri="{FF2B5EF4-FFF2-40B4-BE49-F238E27FC236}">
                <a16:creationId xmlns:a16="http://schemas.microsoft.com/office/drawing/2014/main" id="{C3994C9B-C550-4E20-89C5-83F12CB5A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B16AE491-4898-437E-9E32-86A2F19209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17F55C76-861C-49BA-925A-099CA01184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494BE9A-C1C3-41FE-B2E9-6DBE5EBA2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614272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623F37-A8C4-480F-BCB1-CF9E49F0C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799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5F2C90-3696-102F-3728-E18790B8E3FF}"/>
              </a:ext>
            </a:extLst>
          </p:cNvPr>
          <p:cNvSpPr>
            <a:spLocks noGrp="1"/>
          </p:cNvSpPr>
          <p:nvPr>
            <p:ph type="title"/>
          </p:nvPr>
        </p:nvSpPr>
        <p:spPr>
          <a:xfrm>
            <a:off x="731521" y="1170431"/>
            <a:ext cx="4875904" cy="5138923"/>
          </a:xfrm>
        </p:spPr>
        <p:txBody>
          <a:bodyPr anchor="ctr">
            <a:normAutofit/>
          </a:bodyPr>
          <a:lstStyle/>
          <a:p>
            <a:r>
              <a:rPr lang="en-US" sz="5400">
                <a:solidFill>
                  <a:schemeClr val="tx2"/>
                </a:solidFill>
              </a:rPr>
              <a:t>Step 4: Think Positively </a:t>
            </a:r>
          </a:p>
        </p:txBody>
      </p:sp>
      <p:cxnSp>
        <p:nvCxnSpPr>
          <p:cNvPr id="12" name="Straight Connector 11">
            <a:extLst>
              <a:ext uri="{FF2B5EF4-FFF2-40B4-BE49-F238E27FC236}">
                <a16:creationId xmlns:a16="http://schemas.microsoft.com/office/drawing/2014/main" id="{A2CF87F1-3B54-482D-A798-9F4A99449E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3772BFD-ED91-CF6E-AABF-139EAAA1ECD6}"/>
              </a:ext>
            </a:extLst>
          </p:cNvPr>
          <p:cNvSpPr>
            <a:spLocks noGrp="1"/>
          </p:cNvSpPr>
          <p:nvPr>
            <p:ph idx="1"/>
          </p:nvPr>
        </p:nvSpPr>
        <p:spPr>
          <a:xfrm>
            <a:off x="6555441" y="1170432"/>
            <a:ext cx="5002187" cy="5138920"/>
          </a:xfrm>
        </p:spPr>
        <p:txBody>
          <a:bodyPr anchor="ctr">
            <a:normAutofit/>
          </a:bodyPr>
          <a:lstStyle/>
          <a:p>
            <a:r>
              <a:rPr lang="en-US" sz="2000" dirty="0">
                <a:solidFill>
                  <a:schemeClr val="tx2"/>
                </a:solidFill>
              </a:rPr>
              <a:t>Identify and squash negative, distorted thoughts that are sapping your energy and crushing your productivity.</a:t>
            </a:r>
          </a:p>
          <a:p>
            <a:endParaRPr lang="en-US" sz="2000" dirty="0">
              <a:solidFill>
                <a:schemeClr val="tx2"/>
              </a:solidFill>
            </a:endParaRPr>
          </a:p>
          <a:p>
            <a:r>
              <a:rPr lang="en-US" sz="2000" b="1" dirty="0">
                <a:solidFill>
                  <a:schemeClr val="tx2"/>
                </a:solidFill>
              </a:rPr>
              <a:t>Practice: </a:t>
            </a:r>
            <a:r>
              <a:rPr lang="en-US" sz="2000" dirty="0">
                <a:solidFill>
                  <a:schemeClr val="tx2"/>
                </a:solidFill>
              </a:rPr>
              <a:t>Identify some negative thoughts that sabotage your productivity.</a:t>
            </a:r>
            <a:endParaRPr lang="en-US" sz="2000" b="1" dirty="0">
              <a:solidFill>
                <a:schemeClr val="tx2"/>
              </a:solidFill>
            </a:endParaRPr>
          </a:p>
          <a:p>
            <a:pPr marL="0" indent="0">
              <a:buNone/>
            </a:pPr>
            <a:endParaRPr lang="en-US" sz="1800" dirty="0">
              <a:solidFill>
                <a:schemeClr val="tx2"/>
              </a:solidFill>
            </a:endParaRPr>
          </a:p>
          <a:p>
            <a:endParaRPr lang="en-US" sz="1800" dirty="0">
              <a:solidFill>
                <a:schemeClr val="tx2"/>
              </a:solidFill>
            </a:endParaRPr>
          </a:p>
          <a:p>
            <a:pPr marL="0" indent="0">
              <a:buNone/>
            </a:pPr>
            <a:endParaRPr lang="en-US" sz="1800" dirty="0">
              <a:solidFill>
                <a:schemeClr val="tx2"/>
              </a:solidFill>
            </a:endParaRPr>
          </a:p>
        </p:txBody>
      </p:sp>
      <p:cxnSp>
        <p:nvCxnSpPr>
          <p:cNvPr id="14" name="Straight Connector 13">
            <a:extLst>
              <a:ext uri="{FF2B5EF4-FFF2-40B4-BE49-F238E27FC236}">
                <a16:creationId xmlns:a16="http://schemas.microsoft.com/office/drawing/2014/main" id="{C3994C9B-C550-4E20-89C5-83F12CB5A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B16AE491-4898-437E-9E32-86A2F19209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17F55C76-861C-49BA-925A-099CA01184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494BE9A-C1C3-41FE-B2E9-6DBE5EBA2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739363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1CD0FCC-0F87-4BD1-B42A-F06110D2E6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5F2C90-3696-102F-3728-E18790B8E3FF}"/>
              </a:ext>
            </a:extLst>
          </p:cNvPr>
          <p:cNvSpPr>
            <a:spLocks noGrp="1"/>
          </p:cNvSpPr>
          <p:nvPr>
            <p:ph type="title"/>
          </p:nvPr>
        </p:nvSpPr>
        <p:spPr>
          <a:xfrm>
            <a:off x="732568" y="1231208"/>
            <a:ext cx="5258097" cy="2607257"/>
          </a:xfrm>
        </p:spPr>
        <p:txBody>
          <a:bodyPr vert="horz" lIns="91440" tIns="45720" rIns="91440" bIns="45720" rtlCol="0" anchor="b">
            <a:normAutofit/>
          </a:bodyPr>
          <a:lstStyle/>
          <a:p>
            <a:r>
              <a:rPr lang="en-US" sz="5400" kern="1200" dirty="0">
                <a:solidFill>
                  <a:schemeClr val="tx2"/>
                </a:solidFill>
                <a:latin typeface="+mj-lt"/>
                <a:ea typeface="+mj-ea"/>
                <a:cs typeface="+mj-cs"/>
              </a:rPr>
              <a:t>Step 4: Think Positively </a:t>
            </a:r>
            <a:r>
              <a:rPr lang="en-US" sz="2000" kern="1200" dirty="0">
                <a:solidFill>
                  <a:schemeClr val="tx2"/>
                </a:solidFill>
                <a:latin typeface="+mj-lt"/>
                <a:ea typeface="+mj-ea"/>
                <a:cs typeface="+mj-cs"/>
              </a:rPr>
              <a:t>– 2</a:t>
            </a:r>
          </a:p>
        </p:txBody>
      </p:sp>
      <p:sp>
        <p:nvSpPr>
          <p:cNvPr id="3" name="Content Placeholder 2">
            <a:extLst>
              <a:ext uri="{FF2B5EF4-FFF2-40B4-BE49-F238E27FC236}">
                <a16:creationId xmlns:a16="http://schemas.microsoft.com/office/drawing/2014/main" id="{C3772BFD-ED91-CF6E-AABF-139EAAA1ECD6}"/>
              </a:ext>
            </a:extLst>
          </p:cNvPr>
          <p:cNvSpPr>
            <a:spLocks noGrp="1"/>
          </p:cNvSpPr>
          <p:nvPr>
            <p:ph idx="1"/>
          </p:nvPr>
        </p:nvSpPr>
        <p:spPr>
          <a:xfrm>
            <a:off x="732568" y="4067745"/>
            <a:ext cx="5258098" cy="2244609"/>
          </a:xfrm>
        </p:spPr>
        <p:txBody>
          <a:bodyPr vert="horz" lIns="91440" tIns="45720" rIns="91440" bIns="45720" rtlCol="0" anchor="t">
            <a:normAutofit/>
          </a:bodyPr>
          <a:lstStyle/>
          <a:p>
            <a:pPr marL="0" indent="0">
              <a:buNone/>
            </a:pPr>
            <a:r>
              <a:rPr lang="en-US" kern="1200" dirty="0">
                <a:solidFill>
                  <a:schemeClr val="tx2"/>
                </a:solidFill>
                <a:latin typeface="+mn-lt"/>
                <a:ea typeface="+mn-ea"/>
                <a:cs typeface="+mn-cs"/>
              </a:rPr>
              <a:t>The TIC-TOC Method</a:t>
            </a:r>
          </a:p>
        </p:txBody>
      </p:sp>
      <p:cxnSp>
        <p:nvCxnSpPr>
          <p:cNvPr id="11" name="Straight Connector 10">
            <a:extLst>
              <a:ext uri="{FF2B5EF4-FFF2-40B4-BE49-F238E27FC236}">
                <a16:creationId xmlns:a16="http://schemas.microsoft.com/office/drawing/2014/main" id="{DEEF9C7B-9A83-43E7-BA96-227D18FC6F2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7D26008E-F680-4649-990D-FF56648655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087517" y="0"/>
            <a:ext cx="6096000"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0A9204CA-B8AC-4752-A2E5-8610F423409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06906" y="419774"/>
            <a:ext cx="338328" cy="182880"/>
            <a:chOff x="4089400" y="933450"/>
            <a:chExt cx="338328" cy="341938"/>
          </a:xfrm>
        </p:grpSpPr>
        <p:cxnSp>
          <p:nvCxnSpPr>
            <p:cNvPr id="16" name="Straight Connector 15">
              <a:extLst>
                <a:ext uri="{FF2B5EF4-FFF2-40B4-BE49-F238E27FC236}">
                  <a16:creationId xmlns:a16="http://schemas.microsoft.com/office/drawing/2014/main" id="{DFA30D5E-2E5B-4132-BEE6-2853A9F9FB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60B9439-B2EE-4D7F-9E77-972CEA228B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19" name="Straight Connector 18">
            <a:extLst>
              <a:ext uri="{FF2B5EF4-FFF2-40B4-BE49-F238E27FC236}">
                <a16:creationId xmlns:a16="http://schemas.microsoft.com/office/drawing/2014/main" id="{4BAF4B2D-50E0-4C1E-910A-DA740AD129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B11170FB-CE41-4314-9855-5B41477722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22" name="Straight Connector 21">
              <a:extLst>
                <a:ext uri="{FF2B5EF4-FFF2-40B4-BE49-F238E27FC236}">
                  <a16:creationId xmlns:a16="http://schemas.microsoft.com/office/drawing/2014/main" id="{56A45065-95E4-4BAC-BB6D-3F7F5B1A05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292523C-105D-4CFE-8A0B-6F1DF23D29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graphicFrame>
        <p:nvGraphicFramePr>
          <p:cNvPr id="4" name="Table 3">
            <a:extLst>
              <a:ext uri="{FF2B5EF4-FFF2-40B4-BE49-F238E27FC236}">
                <a16:creationId xmlns:a16="http://schemas.microsoft.com/office/drawing/2014/main" id="{8F1E2970-14BC-BF7F-8CF8-91E62B991F23}"/>
              </a:ext>
            </a:extLst>
          </p:cNvPr>
          <p:cNvGraphicFramePr>
            <a:graphicFrameLocks noGrp="1"/>
          </p:cNvGraphicFramePr>
          <p:nvPr>
            <p:extLst>
              <p:ext uri="{D42A27DB-BD31-4B8C-83A1-F6EECF244321}">
                <p14:modId xmlns:p14="http://schemas.microsoft.com/office/powerpoint/2010/main" val="660176418"/>
              </p:ext>
            </p:extLst>
          </p:nvPr>
        </p:nvGraphicFramePr>
        <p:xfrm>
          <a:off x="6512767" y="246026"/>
          <a:ext cx="5327779" cy="6274858"/>
        </p:xfrm>
        <a:graphic>
          <a:graphicData uri="http://schemas.openxmlformats.org/drawingml/2006/table">
            <a:tbl>
              <a:tblPr firstRow="1" bandRow="1">
                <a:tableStyleId>{5C22544A-7EE6-4342-B048-85BDC9FD1C3A}</a:tableStyleId>
              </a:tblPr>
              <a:tblGrid>
                <a:gridCol w="1842514">
                  <a:extLst>
                    <a:ext uri="{9D8B030D-6E8A-4147-A177-3AD203B41FA5}">
                      <a16:colId xmlns:a16="http://schemas.microsoft.com/office/drawing/2014/main" val="1522868860"/>
                    </a:ext>
                  </a:extLst>
                </a:gridCol>
                <a:gridCol w="1525244">
                  <a:extLst>
                    <a:ext uri="{9D8B030D-6E8A-4147-A177-3AD203B41FA5}">
                      <a16:colId xmlns:a16="http://schemas.microsoft.com/office/drawing/2014/main" val="2736783981"/>
                    </a:ext>
                  </a:extLst>
                </a:gridCol>
                <a:gridCol w="1960021">
                  <a:extLst>
                    <a:ext uri="{9D8B030D-6E8A-4147-A177-3AD203B41FA5}">
                      <a16:colId xmlns:a16="http://schemas.microsoft.com/office/drawing/2014/main" val="1632032734"/>
                    </a:ext>
                  </a:extLst>
                </a:gridCol>
              </a:tblGrid>
              <a:tr h="1487104">
                <a:tc>
                  <a:txBody>
                    <a:bodyPr/>
                    <a:lstStyle/>
                    <a:p>
                      <a:pPr algn="ctr"/>
                      <a:r>
                        <a:rPr lang="en-US" sz="1600"/>
                        <a:t>Negative Thought  or</a:t>
                      </a:r>
                    </a:p>
                    <a:p>
                      <a:pPr algn="ctr"/>
                      <a:r>
                        <a:rPr lang="en-US" sz="1600"/>
                        <a:t>“Task-Interfering Cognition (TIC)”</a:t>
                      </a:r>
                    </a:p>
                    <a:p>
                      <a:pPr algn="ctr"/>
                      <a:endParaRPr lang="en-US" sz="1600"/>
                    </a:p>
                  </a:txBody>
                  <a:tcPr marL="69721" marR="69721" marT="34860" marB="34860"/>
                </a:tc>
                <a:tc>
                  <a:txBody>
                    <a:bodyPr/>
                    <a:lstStyle/>
                    <a:p>
                      <a:pPr algn="ctr"/>
                      <a:r>
                        <a:rPr lang="en-US" sz="1600"/>
                        <a:t>Distortion</a:t>
                      </a:r>
                    </a:p>
                  </a:txBody>
                  <a:tcPr marL="69721" marR="69721" marT="34860" marB="34860"/>
                </a:tc>
                <a:tc>
                  <a:txBody>
                    <a:bodyPr/>
                    <a:lstStyle/>
                    <a:p>
                      <a:pPr algn="ctr"/>
                      <a:r>
                        <a:rPr lang="en-US" sz="1600"/>
                        <a:t>Rational Thought or “Task-Oriented Cognition (TOC)”</a:t>
                      </a:r>
                    </a:p>
                  </a:txBody>
                  <a:tcPr marL="69721" marR="69721" marT="34860" marB="34860"/>
                </a:tc>
                <a:extLst>
                  <a:ext uri="{0D108BD9-81ED-4DB2-BD59-A6C34878D82A}">
                    <a16:rowId xmlns:a16="http://schemas.microsoft.com/office/drawing/2014/main" val="2713510887"/>
                  </a:ext>
                </a:extLst>
              </a:tr>
              <a:tr h="1759137">
                <a:tc>
                  <a:txBody>
                    <a:bodyPr/>
                    <a:lstStyle/>
                    <a:p>
                      <a:r>
                        <a:rPr lang="en-US" sz="1600"/>
                        <a:t>I have all these papers to read. </a:t>
                      </a:r>
                    </a:p>
                  </a:txBody>
                  <a:tcPr marL="69721" marR="69721" marT="34860" marB="34860"/>
                </a:tc>
                <a:tc>
                  <a:txBody>
                    <a:bodyPr/>
                    <a:lstStyle/>
                    <a:p>
                      <a:r>
                        <a:rPr lang="en-US" sz="1600"/>
                        <a:t>All or nothing thinking</a:t>
                      </a:r>
                    </a:p>
                  </a:txBody>
                  <a:tcPr marL="69721" marR="69721" marT="34860" marB="34860"/>
                </a:tc>
                <a:tc>
                  <a:txBody>
                    <a:bodyPr/>
                    <a:lstStyle/>
                    <a:p>
                      <a:r>
                        <a:rPr lang="en-US" sz="1600"/>
                        <a:t>I don’t have to read all of them tonight. But I’d probably feel a lot better if I read at least 1 of them. </a:t>
                      </a:r>
                    </a:p>
                  </a:txBody>
                  <a:tcPr marL="69721" marR="69721" marT="34860" marB="34860"/>
                </a:tc>
                <a:extLst>
                  <a:ext uri="{0D108BD9-81ED-4DB2-BD59-A6C34878D82A}">
                    <a16:rowId xmlns:a16="http://schemas.microsoft.com/office/drawing/2014/main" val="242334692"/>
                  </a:ext>
                </a:extLst>
              </a:tr>
              <a:tr h="1215073">
                <a:tc>
                  <a:txBody>
                    <a:bodyPr/>
                    <a:lstStyle/>
                    <a:p>
                      <a:r>
                        <a:rPr lang="en-US" sz="1600"/>
                        <a:t>I really should start now, but I don’t feel like it. </a:t>
                      </a:r>
                    </a:p>
                  </a:txBody>
                  <a:tcPr marL="69721" marR="69721" marT="34860" marB="34860"/>
                </a:tc>
                <a:tc>
                  <a:txBody>
                    <a:bodyPr/>
                    <a:lstStyle/>
                    <a:p>
                      <a:r>
                        <a:rPr lang="en-US" sz="1600"/>
                        <a:t>Should statement; emotional reasoning.</a:t>
                      </a:r>
                    </a:p>
                  </a:txBody>
                  <a:tcPr marL="69721" marR="69721" marT="34860" marB="34860"/>
                </a:tc>
                <a:tc>
                  <a:txBody>
                    <a:bodyPr/>
                    <a:lstStyle/>
                    <a:p>
                      <a:r>
                        <a:rPr lang="en-US" sz="1600" dirty="0"/>
                        <a:t>It would be to my advantage to start now. </a:t>
                      </a:r>
                    </a:p>
                  </a:txBody>
                  <a:tcPr marL="69721" marR="69721" marT="34860" marB="34860"/>
                </a:tc>
                <a:extLst>
                  <a:ext uri="{0D108BD9-81ED-4DB2-BD59-A6C34878D82A}">
                    <a16:rowId xmlns:a16="http://schemas.microsoft.com/office/drawing/2014/main" val="1408812233"/>
                  </a:ext>
                </a:extLst>
              </a:tr>
              <a:tr h="453386">
                <a:tc>
                  <a:txBody>
                    <a:bodyPr/>
                    <a:lstStyle/>
                    <a:p>
                      <a:endParaRPr lang="en-US" sz="1400"/>
                    </a:p>
                  </a:txBody>
                  <a:tcPr marL="69721" marR="69721" marT="34860" marB="34860"/>
                </a:tc>
                <a:tc>
                  <a:txBody>
                    <a:bodyPr/>
                    <a:lstStyle/>
                    <a:p>
                      <a:endParaRPr lang="en-US" sz="1400"/>
                    </a:p>
                  </a:txBody>
                  <a:tcPr marL="69721" marR="69721" marT="34860" marB="34860"/>
                </a:tc>
                <a:tc>
                  <a:txBody>
                    <a:bodyPr/>
                    <a:lstStyle/>
                    <a:p>
                      <a:endParaRPr lang="en-US" sz="1400"/>
                    </a:p>
                  </a:txBody>
                  <a:tcPr marL="69721" marR="69721" marT="34860" marB="34860"/>
                </a:tc>
                <a:extLst>
                  <a:ext uri="{0D108BD9-81ED-4DB2-BD59-A6C34878D82A}">
                    <a16:rowId xmlns:a16="http://schemas.microsoft.com/office/drawing/2014/main" val="2641706007"/>
                  </a:ext>
                </a:extLst>
              </a:tr>
              <a:tr h="453386">
                <a:tc>
                  <a:txBody>
                    <a:bodyPr/>
                    <a:lstStyle/>
                    <a:p>
                      <a:endParaRPr lang="en-US" sz="1400"/>
                    </a:p>
                  </a:txBody>
                  <a:tcPr marL="69721" marR="69721" marT="34860" marB="34860"/>
                </a:tc>
                <a:tc>
                  <a:txBody>
                    <a:bodyPr/>
                    <a:lstStyle/>
                    <a:p>
                      <a:endParaRPr lang="en-US" sz="1400"/>
                    </a:p>
                  </a:txBody>
                  <a:tcPr marL="69721" marR="69721" marT="34860" marB="34860"/>
                </a:tc>
                <a:tc>
                  <a:txBody>
                    <a:bodyPr/>
                    <a:lstStyle/>
                    <a:p>
                      <a:endParaRPr lang="en-US" sz="1400"/>
                    </a:p>
                  </a:txBody>
                  <a:tcPr marL="69721" marR="69721" marT="34860" marB="34860"/>
                </a:tc>
                <a:extLst>
                  <a:ext uri="{0D108BD9-81ED-4DB2-BD59-A6C34878D82A}">
                    <a16:rowId xmlns:a16="http://schemas.microsoft.com/office/drawing/2014/main" val="1702986045"/>
                  </a:ext>
                </a:extLst>
              </a:tr>
              <a:tr h="453386">
                <a:tc>
                  <a:txBody>
                    <a:bodyPr/>
                    <a:lstStyle/>
                    <a:p>
                      <a:endParaRPr lang="en-US" sz="1400"/>
                    </a:p>
                  </a:txBody>
                  <a:tcPr marL="69721" marR="69721" marT="34860" marB="34860"/>
                </a:tc>
                <a:tc>
                  <a:txBody>
                    <a:bodyPr/>
                    <a:lstStyle/>
                    <a:p>
                      <a:endParaRPr lang="en-US" sz="1400"/>
                    </a:p>
                  </a:txBody>
                  <a:tcPr marL="69721" marR="69721" marT="34860" marB="34860"/>
                </a:tc>
                <a:tc>
                  <a:txBody>
                    <a:bodyPr/>
                    <a:lstStyle/>
                    <a:p>
                      <a:endParaRPr lang="en-US" sz="1400"/>
                    </a:p>
                  </a:txBody>
                  <a:tcPr marL="69721" marR="69721" marT="34860" marB="34860"/>
                </a:tc>
                <a:extLst>
                  <a:ext uri="{0D108BD9-81ED-4DB2-BD59-A6C34878D82A}">
                    <a16:rowId xmlns:a16="http://schemas.microsoft.com/office/drawing/2014/main" val="1591120921"/>
                  </a:ext>
                </a:extLst>
              </a:tr>
              <a:tr h="453386">
                <a:tc>
                  <a:txBody>
                    <a:bodyPr/>
                    <a:lstStyle/>
                    <a:p>
                      <a:endParaRPr lang="en-US" sz="1400"/>
                    </a:p>
                  </a:txBody>
                  <a:tcPr marL="69721" marR="69721" marT="34860" marB="34860"/>
                </a:tc>
                <a:tc>
                  <a:txBody>
                    <a:bodyPr/>
                    <a:lstStyle/>
                    <a:p>
                      <a:endParaRPr lang="en-US" sz="1400"/>
                    </a:p>
                  </a:txBody>
                  <a:tcPr marL="69721" marR="69721" marT="34860" marB="34860"/>
                </a:tc>
                <a:tc>
                  <a:txBody>
                    <a:bodyPr/>
                    <a:lstStyle/>
                    <a:p>
                      <a:endParaRPr lang="en-US" sz="1400" dirty="0"/>
                    </a:p>
                  </a:txBody>
                  <a:tcPr marL="69721" marR="69721" marT="34860" marB="34860"/>
                </a:tc>
                <a:extLst>
                  <a:ext uri="{0D108BD9-81ED-4DB2-BD59-A6C34878D82A}">
                    <a16:rowId xmlns:a16="http://schemas.microsoft.com/office/drawing/2014/main" val="2162547820"/>
                  </a:ext>
                </a:extLst>
              </a:tr>
            </a:tbl>
          </a:graphicData>
        </a:graphic>
      </p:graphicFrame>
    </p:spTree>
    <p:extLst>
      <p:ext uri="{BB962C8B-B14F-4D97-AF65-F5344CB8AC3E}">
        <p14:creationId xmlns:p14="http://schemas.microsoft.com/office/powerpoint/2010/main" val="40909444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1CD0FCC-0F87-4BD1-B42A-F06110D2E6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5F2C90-3696-102F-3728-E18790B8E3FF}"/>
              </a:ext>
            </a:extLst>
          </p:cNvPr>
          <p:cNvSpPr>
            <a:spLocks noGrp="1"/>
          </p:cNvSpPr>
          <p:nvPr>
            <p:ph type="title"/>
          </p:nvPr>
        </p:nvSpPr>
        <p:spPr>
          <a:xfrm>
            <a:off x="732568" y="1231208"/>
            <a:ext cx="5258097" cy="2607257"/>
          </a:xfrm>
        </p:spPr>
        <p:txBody>
          <a:bodyPr vert="horz" lIns="91440" tIns="45720" rIns="91440" bIns="45720" rtlCol="0" anchor="b">
            <a:normAutofit/>
          </a:bodyPr>
          <a:lstStyle/>
          <a:p>
            <a:r>
              <a:rPr lang="en-US" sz="5400" kern="1200" dirty="0">
                <a:solidFill>
                  <a:schemeClr val="tx2"/>
                </a:solidFill>
                <a:latin typeface="+mj-lt"/>
                <a:ea typeface="+mj-ea"/>
                <a:cs typeface="+mj-cs"/>
              </a:rPr>
              <a:t>Step 4: Think Positively </a:t>
            </a:r>
            <a:r>
              <a:rPr lang="en-US" sz="2000" kern="1200" dirty="0">
                <a:solidFill>
                  <a:schemeClr val="tx2"/>
                </a:solidFill>
                <a:latin typeface="+mj-lt"/>
                <a:ea typeface="+mj-ea"/>
                <a:cs typeface="+mj-cs"/>
              </a:rPr>
              <a:t>– 3</a:t>
            </a:r>
          </a:p>
        </p:txBody>
      </p:sp>
      <p:sp>
        <p:nvSpPr>
          <p:cNvPr id="3" name="Content Placeholder 2">
            <a:extLst>
              <a:ext uri="{FF2B5EF4-FFF2-40B4-BE49-F238E27FC236}">
                <a16:creationId xmlns:a16="http://schemas.microsoft.com/office/drawing/2014/main" id="{C3772BFD-ED91-CF6E-AABF-139EAAA1ECD6}"/>
              </a:ext>
            </a:extLst>
          </p:cNvPr>
          <p:cNvSpPr>
            <a:spLocks noGrp="1"/>
          </p:cNvSpPr>
          <p:nvPr>
            <p:ph idx="1"/>
          </p:nvPr>
        </p:nvSpPr>
        <p:spPr>
          <a:xfrm>
            <a:off x="732568" y="4067745"/>
            <a:ext cx="5258098" cy="2244609"/>
          </a:xfrm>
        </p:spPr>
        <p:txBody>
          <a:bodyPr vert="horz" lIns="91440" tIns="45720" rIns="91440" bIns="45720" rtlCol="0" anchor="t">
            <a:normAutofit/>
          </a:bodyPr>
          <a:lstStyle/>
          <a:p>
            <a:pPr marL="0" indent="0">
              <a:buNone/>
            </a:pPr>
            <a:r>
              <a:rPr lang="en-US" kern="1200" dirty="0">
                <a:solidFill>
                  <a:schemeClr val="tx2"/>
                </a:solidFill>
                <a:latin typeface="+mn-lt"/>
                <a:ea typeface="+mn-ea"/>
                <a:cs typeface="+mn-cs"/>
              </a:rPr>
              <a:t>Practice</a:t>
            </a:r>
          </a:p>
        </p:txBody>
      </p:sp>
      <p:cxnSp>
        <p:nvCxnSpPr>
          <p:cNvPr id="11" name="Straight Connector 10">
            <a:extLst>
              <a:ext uri="{FF2B5EF4-FFF2-40B4-BE49-F238E27FC236}">
                <a16:creationId xmlns:a16="http://schemas.microsoft.com/office/drawing/2014/main" id="{DEEF9C7B-9A83-43E7-BA96-227D18FC6F2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7D26008E-F680-4649-990D-FF56648655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087517" y="0"/>
            <a:ext cx="6096000"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0A9204CA-B8AC-4752-A2E5-8610F423409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06906" y="419774"/>
            <a:ext cx="338328" cy="182880"/>
            <a:chOff x="4089400" y="933450"/>
            <a:chExt cx="338328" cy="341938"/>
          </a:xfrm>
        </p:grpSpPr>
        <p:cxnSp>
          <p:nvCxnSpPr>
            <p:cNvPr id="16" name="Straight Connector 15">
              <a:extLst>
                <a:ext uri="{FF2B5EF4-FFF2-40B4-BE49-F238E27FC236}">
                  <a16:creationId xmlns:a16="http://schemas.microsoft.com/office/drawing/2014/main" id="{DFA30D5E-2E5B-4132-BEE6-2853A9F9FB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60B9439-B2EE-4D7F-9E77-972CEA228B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19" name="Straight Connector 18">
            <a:extLst>
              <a:ext uri="{FF2B5EF4-FFF2-40B4-BE49-F238E27FC236}">
                <a16:creationId xmlns:a16="http://schemas.microsoft.com/office/drawing/2014/main" id="{4BAF4B2D-50E0-4C1E-910A-DA740AD129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B11170FB-CE41-4314-9855-5B41477722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22" name="Straight Connector 21">
              <a:extLst>
                <a:ext uri="{FF2B5EF4-FFF2-40B4-BE49-F238E27FC236}">
                  <a16:creationId xmlns:a16="http://schemas.microsoft.com/office/drawing/2014/main" id="{56A45065-95E4-4BAC-BB6D-3F7F5B1A05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292523C-105D-4CFE-8A0B-6F1DF23D29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graphicFrame>
        <p:nvGraphicFramePr>
          <p:cNvPr id="4" name="Table 3">
            <a:extLst>
              <a:ext uri="{FF2B5EF4-FFF2-40B4-BE49-F238E27FC236}">
                <a16:creationId xmlns:a16="http://schemas.microsoft.com/office/drawing/2014/main" id="{8F1E2970-14BC-BF7F-8CF8-91E62B991F23}"/>
              </a:ext>
            </a:extLst>
          </p:cNvPr>
          <p:cNvGraphicFramePr>
            <a:graphicFrameLocks noGrp="1"/>
          </p:cNvGraphicFramePr>
          <p:nvPr>
            <p:extLst>
              <p:ext uri="{D42A27DB-BD31-4B8C-83A1-F6EECF244321}">
                <p14:modId xmlns:p14="http://schemas.microsoft.com/office/powerpoint/2010/main" val="107852398"/>
              </p:ext>
            </p:extLst>
          </p:nvPr>
        </p:nvGraphicFramePr>
        <p:xfrm>
          <a:off x="6512767" y="246026"/>
          <a:ext cx="5327779" cy="6274858"/>
        </p:xfrm>
        <a:graphic>
          <a:graphicData uri="http://schemas.openxmlformats.org/drawingml/2006/table">
            <a:tbl>
              <a:tblPr firstRow="1" bandRow="1">
                <a:tableStyleId>{5C22544A-7EE6-4342-B048-85BDC9FD1C3A}</a:tableStyleId>
              </a:tblPr>
              <a:tblGrid>
                <a:gridCol w="1842514">
                  <a:extLst>
                    <a:ext uri="{9D8B030D-6E8A-4147-A177-3AD203B41FA5}">
                      <a16:colId xmlns:a16="http://schemas.microsoft.com/office/drawing/2014/main" val="1522868860"/>
                    </a:ext>
                  </a:extLst>
                </a:gridCol>
                <a:gridCol w="1525244">
                  <a:extLst>
                    <a:ext uri="{9D8B030D-6E8A-4147-A177-3AD203B41FA5}">
                      <a16:colId xmlns:a16="http://schemas.microsoft.com/office/drawing/2014/main" val="2736783981"/>
                    </a:ext>
                  </a:extLst>
                </a:gridCol>
                <a:gridCol w="1960021">
                  <a:extLst>
                    <a:ext uri="{9D8B030D-6E8A-4147-A177-3AD203B41FA5}">
                      <a16:colId xmlns:a16="http://schemas.microsoft.com/office/drawing/2014/main" val="1632032734"/>
                    </a:ext>
                  </a:extLst>
                </a:gridCol>
              </a:tblGrid>
              <a:tr h="1487104">
                <a:tc>
                  <a:txBody>
                    <a:bodyPr/>
                    <a:lstStyle/>
                    <a:p>
                      <a:pPr algn="ctr"/>
                      <a:r>
                        <a:rPr lang="en-US" sz="1400"/>
                        <a:t>Negative Thought  or</a:t>
                      </a:r>
                    </a:p>
                    <a:p>
                      <a:pPr algn="ctr"/>
                      <a:r>
                        <a:rPr lang="en-US" sz="1400"/>
                        <a:t>“Task-Interfering Cognition (TIC)”</a:t>
                      </a:r>
                    </a:p>
                    <a:p>
                      <a:pPr algn="ctr"/>
                      <a:endParaRPr lang="en-US" sz="1400"/>
                    </a:p>
                  </a:txBody>
                  <a:tcPr marL="69721" marR="69721" marT="34860" marB="34860"/>
                </a:tc>
                <a:tc>
                  <a:txBody>
                    <a:bodyPr/>
                    <a:lstStyle/>
                    <a:p>
                      <a:pPr algn="ctr"/>
                      <a:r>
                        <a:rPr lang="en-US" sz="1400"/>
                        <a:t>Distortion</a:t>
                      </a:r>
                    </a:p>
                  </a:txBody>
                  <a:tcPr marL="69721" marR="69721" marT="34860" marB="34860"/>
                </a:tc>
                <a:tc>
                  <a:txBody>
                    <a:bodyPr/>
                    <a:lstStyle/>
                    <a:p>
                      <a:pPr algn="ctr"/>
                      <a:r>
                        <a:rPr lang="en-US" sz="1400"/>
                        <a:t>Rational Thought or “Task-Oriented Cognition (TOC)”</a:t>
                      </a:r>
                    </a:p>
                  </a:txBody>
                  <a:tcPr marL="69721" marR="69721" marT="34860" marB="34860"/>
                </a:tc>
                <a:extLst>
                  <a:ext uri="{0D108BD9-81ED-4DB2-BD59-A6C34878D82A}">
                    <a16:rowId xmlns:a16="http://schemas.microsoft.com/office/drawing/2014/main" val="2713510887"/>
                  </a:ext>
                </a:extLst>
              </a:tr>
              <a:tr h="1759137">
                <a:tc>
                  <a:txBody>
                    <a:bodyPr/>
                    <a:lstStyle/>
                    <a:p>
                      <a:endParaRPr lang="en-US" sz="1400" dirty="0"/>
                    </a:p>
                  </a:txBody>
                  <a:tcPr marL="69721" marR="69721" marT="34860" marB="34860"/>
                </a:tc>
                <a:tc>
                  <a:txBody>
                    <a:bodyPr/>
                    <a:lstStyle/>
                    <a:p>
                      <a:endParaRPr lang="en-US" sz="1400"/>
                    </a:p>
                  </a:txBody>
                  <a:tcPr marL="69721" marR="69721" marT="34860" marB="34860"/>
                </a:tc>
                <a:tc>
                  <a:txBody>
                    <a:bodyPr/>
                    <a:lstStyle/>
                    <a:p>
                      <a:endParaRPr lang="en-US" sz="1400"/>
                    </a:p>
                  </a:txBody>
                  <a:tcPr marL="69721" marR="69721" marT="34860" marB="34860"/>
                </a:tc>
                <a:extLst>
                  <a:ext uri="{0D108BD9-81ED-4DB2-BD59-A6C34878D82A}">
                    <a16:rowId xmlns:a16="http://schemas.microsoft.com/office/drawing/2014/main" val="242334692"/>
                  </a:ext>
                </a:extLst>
              </a:tr>
              <a:tr h="1215073">
                <a:tc>
                  <a:txBody>
                    <a:bodyPr/>
                    <a:lstStyle/>
                    <a:p>
                      <a:endParaRPr lang="en-US" sz="1400"/>
                    </a:p>
                  </a:txBody>
                  <a:tcPr marL="69721" marR="69721" marT="34860" marB="34860"/>
                </a:tc>
                <a:tc>
                  <a:txBody>
                    <a:bodyPr/>
                    <a:lstStyle/>
                    <a:p>
                      <a:endParaRPr lang="en-US" sz="1400"/>
                    </a:p>
                  </a:txBody>
                  <a:tcPr marL="69721" marR="69721" marT="34860" marB="34860"/>
                </a:tc>
                <a:tc>
                  <a:txBody>
                    <a:bodyPr/>
                    <a:lstStyle/>
                    <a:p>
                      <a:endParaRPr lang="en-US" sz="1400" dirty="0"/>
                    </a:p>
                  </a:txBody>
                  <a:tcPr marL="69721" marR="69721" marT="34860" marB="34860"/>
                </a:tc>
                <a:extLst>
                  <a:ext uri="{0D108BD9-81ED-4DB2-BD59-A6C34878D82A}">
                    <a16:rowId xmlns:a16="http://schemas.microsoft.com/office/drawing/2014/main" val="1408812233"/>
                  </a:ext>
                </a:extLst>
              </a:tr>
              <a:tr h="453386">
                <a:tc>
                  <a:txBody>
                    <a:bodyPr/>
                    <a:lstStyle/>
                    <a:p>
                      <a:endParaRPr lang="en-US" sz="1400"/>
                    </a:p>
                  </a:txBody>
                  <a:tcPr marL="69721" marR="69721" marT="34860" marB="34860"/>
                </a:tc>
                <a:tc>
                  <a:txBody>
                    <a:bodyPr/>
                    <a:lstStyle/>
                    <a:p>
                      <a:endParaRPr lang="en-US" sz="1400"/>
                    </a:p>
                  </a:txBody>
                  <a:tcPr marL="69721" marR="69721" marT="34860" marB="34860"/>
                </a:tc>
                <a:tc>
                  <a:txBody>
                    <a:bodyPr/>
                    <a:lstStyle/>
                    <a:p>
                      <a:endParaRPr lang="en-US" sz="1400"/>
                    </a:p>
                  </a:txBody>
                  <a:tcPr marL="69721" marR="69721" marT="34860" marB="34860"/>
                </a:tc>
                <a:extLst>
                  <a:ext uri="{0D108BD9-81ED-4DB2-BD59-A6C34878D82A}">
                    <a16:rowId xmlns:a16="http://schemas.microsoft.com/office/drawing/2014/main" val="2641706007"/>
                  </a:ext>
                </a:extLst>
              </a:tr>
              <a:tr h="453386">
                <a:tc>
                  <a:txBody>
                    <a:bodyPr/>
                    <a:lstStyle/>
                    <a:p>
                      <a:endParaRPr lang="en-US" sz="1400"/>
                    </a:p>
                  </a:txBody>
                  <a:tcPr marL="69721" marR="69721" marT="34860" marB="34860"/>
                </a:tc>
                <a:tc>
                  <a:txBody>
                    <a:bodyPr/>
                    <a:lstStyle/>
                    <a:p>
                      <a:endParaRPr lang="en-US" sz="1400"/>
                    </a:p>
                  </a:txBody>
                  <a:tcPr marL="69721" marR="69721" marT="34860" marB="34860"/>
                </a:tc>
                <a:tc>
                  <a:txBody>
                    <a:bodyPr/>
                    <a:lstStyle/>
                    <a:p>
                      <a:endParaRPr lang="en-US" sz="1400"/>
                    </a:p>
                  </a:txBody>
                  <a:tcPr marL="69721" marR="69721" marT="34860" marB="34860"/>
                </a:tc>
                <a:extLst>
                  <a:ext uri="{0D108BD9-81ED-4DB2-BD59-A6C34878D82A}">
                    <a16:rowId xmlns:a16="http://schemas.microsoft.com/office/drawing/2014/main" val="1702986045"/>
                  </a:ext>
                </a:extLst>
              </a:tr>
              <a:tr h="453386">
                <a:tc>
                  <a:txBody>
                    <a:bodyPr/>
                    <a:lstStyle/>
                    <a:p>
                      <a:endParaRPr lang="en-US" sz="1400"/>
                    </a:p>
                  </a:txBody>
                  <a:tcPr marL="69721" marR="69721" marT="34860" marB="34860"/>
                </a:tc>
                <a:tc>
                  <a:txBody>
                    <a:bodyPr/>
                    <a:lstStyle/>
                    <a:p>
                      <a:endParaRPr lang="en-US" sz="1400"/>
                    </a:p>
                  </a:txBody>
                  <a:tcPr marL="69721" marR="69721" marT="34860" marB="34860"/>
                </a:tc>
                <a:tc>
                  <a:txBody>
                    <a:bodyPr/>
                    <a:lstStyle/>
                    <a:p>
                      <a:endParaRPr lang="en-US" sz="1400"/>
                    </a:p>
                  </a:txBody>
                  <a:tcPr marL="69721" marR="69721" marT="34860" marB="34860"/>
                </a:tc>
                <a:extLst>
                  <a:ext uri="{0D108BD9-81ED-4DB2-BD59-A6C34878D82A}">
                    <a16:rowId xmlns:a16="http://schemas.microsoft.com/office/drawing/2014/main" val="1591120921"/>
                  </a:ext>
                </a:extLst>
              </a:tr>
              <a:tr h="453386">
                <a:tc>
                  <a:txBody>
                    <a:bodyPr/>
                    <a:lstStyle/>
                    <a:p>
                      <a:endParaRPr lang="en-US" sz="1400"/>
                    </a:p>
                  </a:txBody>
                  <a:tcPr marL="69721" marR="69721" marT="34860" marB="34860"/>
                </a:tc>
                <a:tc>
                  <a:txBody>
                    <a:bodyPr/>
                    <a:lstStyle/>
                    <a:p>
                      <a:endParaRPr lang="en-US" sz="1400"/>
                    </a:p>
                  </a:txBody>
                  <a:tcPr marL="69721" marR="69721" marT="34860" marB="34860"/>
                </a:tc>
                <a:tc>
                  <a:txBody>
                    <a:bodyPr/>
                    <a:lstStyle/>
                    <a:p>
                      <a:endParaRPr lang="en-US" sz="1400" dirty="0"/>
                    </a:p>
                  </a:txBody>
                  <a:tcPr marL="69721" marR="69721" marT="34860" marB="34860"/>
                </a:tc>
                <a:extLst>
                  <a:ext uri="{0D108BD9-81ED-4DB2-BD59-A6C34878D82A}">
                    <a16:rowId xmlns:a16="http://schemas.microsoft.com/office/drawing/2014/main" val="2162547820"/>
                  </a:ext>
                </a:extLst>
              </a:tr>
            </a:tbl>
          </a:graphicData>
        </a:graphic>
      </p:graphicFrame>
    </p:spTree>
    <p:extLst>
      <p:ext uri="{BB962C8B-B14F-4D97-AF65-F5344CB8AC3E}">
        <p14:creationId xmlns:p14="http://schemas.microsoft.com/office/powerpoint/2010/main" val="33526743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623F37-A8C4-480F-BCB1-CF9E49F0C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EA3E6C2-0820-41EE-816A-5D9A9CB33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32712" cy="685799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5C5D4B-386C-37AD-E381-22ED327F5202}"/>
              </a:ext>
            </a:extLst>
          </p:cNvPr>
          <p:cNvSpPr>
            <a:spLocks noGrp="1"/>
          </p:cNvSpPr>
          <p:nvPr>
            <p:ph type="title"/>
          </p:nvPr>
        </p:nvSpPr>
        <p:spPr>
          <a:xfrm>
            <a:off x="731521" y="1170431"/>
            <a:ext cx="4875904" cy="5138923"/>
          </a:xfrm>
        </p:spPr>
        <p:txBody>
          <a:bodyPr anchor="ctr">
            <a:normAutofit/>
          </a:bodyPr>
          <a:lstStyle/>
          <a:p>
            <a:r>
              <a:rPr lang="en-US" sz="5400">
                <a:solidFill>
                  <a:schemeClr val="tx2"/>
                </a:solidFill>
              </a:rPr>
              <a:t>5. Give yourself credit</a:t>
            </a:r>
          </a:p>
        </p:txBody>
      </p:sp>
      <p:cxnSp>
        <p:nvCxnSpPr>
          <p:cNvPr id="12" name="Straight Connector 11">
            <a:extLst>
              <a:ext uri="{FF2B5EF4-FFF2-40B4-BE49-F238E27FC236}">
                <a16:creationId xmlns:a16="http://schemas.microsoft.com/office/drawing/2014/main" id="{A2CF87F1-3B54-482D-A798-9F4A99449E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76D63AA-6FAB-3576-48FE-EB6FAD85D1C4}"/>
              </a:ext>
            </a:extLst>
          </p:cNvPr>
          <p:cNvSpPr>
            <a:spLocks noGrp="1"/>
          </p:cNvSpPr>
          <p:nvPr>
            <p:ph idx="1"/>
          </p:nvPr>
        </p:nvSpPr>
        <p:spPr>
          <a:xfrm>
            <a:off x="6555441" y="1170432"/>
            <a:ext cx="5002187" cy="5138920"/>
          </a:xfrm>
        </p:spPr>
        <p:txBody>
          <a:bodyPr anchor="ctr">
            <a:normAutofit/>
          </a:bodyPr>
          <a:lstStyle/>
          <a:p>
            <a:r>
              <a:rPr lang="en-US" sz="2000" dirty="0">
                <a:solidFill>
                  <a:schemeClr val="tx2"/>
                </a:solidFill>
              </a:rPr>
              <a:t>Give yourself mental (or tangible) rewards for getting work done.</a:t>
            </a:r>
          </a:p>
          <a:p>
            <a:endParaRPr lang="en-US" sz="2000" dirty="0">
              <a:solidFill>
                <a:schemeClr val="tx2"/>
              </a:solidFill>
            </a:endParaRPr>
          </a:p>
          <a:p>
            <a:r>
              <a:rPr lang="en-US" sz="2000" dirty="0">
                <a:solidFill>
                  <a:schemeClr val="tx2"/>
                </a:solidFill>
              </a:rPr>
              <a:t>Take a few minutes to make a list of everything you accomplished in the day.</a:t>
            </a:r>
          </a:p>
          <a:p>
            <a:endParaRPr lang="en-US" sz="2000" dirty="0">
              <a:solidFill>
                <a:schemeClr val="tx2"/>
              </a:solidFill>
            </a:endParaRPr>
          </a:p>
          <a:p>
            <a:r>
              <a:rPr lang="en-US" sz="2000" dirty="0">
                <a:solidFill>
                  <a:schemeClr val="tx2"/>
                </a:solidFill>
              </a:rPr>
              <a:t>Avoid obsessing over all the things you still have left to do.</a:t>
            </a:r>
          </a:p>
        </p:txBody>
      </p:sp>
      <p:cxnSp>
        <p:nvCxnSpPr>
          <p:cNvPr id="14" name="Straight Connector 13">
            <a:extLst>
              <a:ext uri="{FF2B5EF4-FFF2-40B4-BE49-F238E27FC236}">
                <a16:creationId xmlns:a16="http://schemas.microsoft.com/office/drawing/2014/main" id="{C3994C9B-C550-4E20-89C5-83F12CB5A9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B16AE491-4898-437E-9E32-86A2F19209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7" name="Straight Connector 16">
              <a:extLst>
                <a:ext uri="{FF2B5EF4-FFF2-40B4-BE49-F238E27FC236}">
                  <a16:creationId xmlns:a16="http://schemas.microsoft.com/office/drawing/2014/main" id="{17F55C76-861C-49BA-925A-099CA01184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494BE9A-C1C3-41FE-B2E9-6DBE5EBA2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404570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916</TotalTime>
  <Words>2662</Words>
  <Application>Microsoft Office PowerPoint</Application>
  <PresentationFormat>Widescreen</PresentationFormat>
  <Paragraphs>258</Paragraphs>
  <Slides>39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Aptos</vt:lpstr>
      <vt:lpstr>Aptos Display</vt:lpstr>
      <vt:lpstr>Arial</vt:lpstr>
      <vt:lpstr>Wingdings</vt:lpstr>
      <vt:lpstr>Office Theme</vt:lpstr>
      <vt:lpstr>Time Management for Graduate Students</vt:lpstr>
      <vt:lpstr>Note </vt:lpstr>
      <vt:lpstr>Why do I never have any time?</vt:lpstr>
      <vt:lpstr>What CAN we control?</vt:lpstr>
      <vt:lpstr>Change Our Mindset: </vt:lpstr>
      <vt:lpstr>1. Putting the cart before the horse</vt:lpstr>
      <vt:lpstr>1. Putting the cart before the horse - 2</vt:lpstr>
      <vt:lpstr>2. The Mastery model</vt:lpstr>
      <vt:lpstr>2. The Mastery Model - 2</vt:lpstr>
      <vt:lpstr>2. The Mastery Model - 3 </vt:lpstr>
      <vt:lpstr>3. Fear of failure</vt:lpstr>
      <vt:lpstr>Aside: Cognitive distortions</vt:lpstr>
      <vt:lpstr>3. Fear of failure - 2</vt:lpstr>
      <vt:lpstr>4. Perfectionism</vt:lpstr>
      <vt:lpstr>4. Perfectionism - 2 </vt:lpstr>
      <vt:lpstr>5. Lack of Rewards</vt:lpstr>
      <vt:lpstr>5. Lack of Rewards - 2</vt:lpstr>
      <vt:lpstr>6. Should statements</vt:lpstr>
      <vt:lpstr>6. Should statements - 2</vt:lpstr>
      <vt:lpstr>7. Passive Aggressiveness</vt:lpstr>
      <vt:lpstr>8. Unassertiveness</vt:lpstr>
      <vt:lpstr>9. Coercion sensitivity</vt:lpstr>
      <vt:lpstr>10. Lack of desire</vt:lpstr>
      <vt:lpstr>Change Our Practices: A 5-Step Approach </vt:lpstr>
      <vt:lpstr>Step 1: Cost-Benefit Analysis </vt:lpstr>
      <vt:lpstr>Step 1: Cost-Benefit Analysis -2 </vt:lpstr>
      <vt:lpstr>Step 1: Cost-Benefit Analysis - 3</vt:lpstr>
      <vt:lpstr>Step 1: Cost-Benefit Analysis - 4 </vt:lpstr>
      <vt:lpstr>PowerPoint Presentation</vt:lpstr>
      <vt:lpstr>Step 1: Cost-Benefit Analysis - 5</vt:lpstr>
      <vt:lpstr>Step 2: Make a Plan</vt:lpstr>
      <vt:lpstr>Step 2: Make a Plan - 2</vt:lpstr>
      <vt:lpstr>Step 3: Make the Job Easy</vt:lpstr>
      <vt:lpstr>Step 3: Make the Job Easy - 2</vt:lpstr>
      <vt:lpstr>Step 3: Make the Job Easy - 3</vt:lpstr>
      <vt:lpstr>Step 4: Think Positively </vt:lpstr>
      <vt:lpstr>Step 4: Think Positively – 2</vt:lpstr>
      <vt:lpstr>Step 4: Think Positively – 3</vt:lpstr>
      <vt:lpstr>5. Give yourself credit</vt:lpstr>
    </vt:vector>
  </TitlesOfParts>
  <Company>CSULB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Graduate Writing Specialist</dc:creator>
  <cp:lastModifiedBy>Graduate Writing Specialist</cp:lastModifiedBy>
  <cp:revision>47</cp:revision>
  <dcterms:created xsi:type="dcterms:W3CDTF">2025-02-11T02:56:33Z</dcterms:created>
  <dcterms:modified xsi:type="dcterms:W3CDTF">2025-03-12T01:38:53Z</dcterms:modified>
</cp:coreProperties>
</file>