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307" r:id="rId4"/>
    <p:sldId id="330" r:id="rId5"/>
    <p:sldId id="261" r:id="rId6"/>
    <p:sldId id="267" r:id="rId7"/>
    <p:sldId id="308" r:id="rId8"/>
    <p:sldId id="270" r:id="rId9"/>
    <p:sldId id="271" r:id="rId10"/>
    <p:sldId id="323" r:id="rId11"/>
    <p:sldId id="324" r:id="rId12"/>
    <p:sldId id="285" r:id="rId13"/>
    <p:sldId id="286" r:id="rId14"/>
    <p:sldId id="335" r:id="rId15"/>
    <p:sldId id="309" r:id="rId16"/>
    <p:sldId id="266" r:id="rId17"/>
    <p:sldId id="298" r:id="rId18"/>
    <p:sldId id="313" r:id="rId19"/>
    <p:sldId id="314" r:id="rId20"/>
    <p:sldId id="312" r:id="rId21"/>
    <p:sldId id="325" r:id="rId22"/>
    <p:sldId id="322" r:id="rId23"/>
    <p:sldId id="315" r:id="rId24"/>
    <p:sldId id="320" r:id="rId25"/>
    <p:sldId id="321" r:id="rId26"/>
    <p:sldId id="326" r:id="rId27"/>
    <p:sldId id="329" r:id="rId28"/>
    <p:sldId id="331" r:id="rId29"/>
    <p:sldId id="333" r:id="rId30"/>
    <p:sldId id="334" r:id="rId31"/>
    <p:sldId id="33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BDE510-B7B6-486D-B3F9-C63657056CB4}" type="doc">
      <dgm:prSet loTypeId="urn:microsoft.com/office/officeart/2005/8/layout/venn1" loCatId="relationship" qsTypeId="urn:microsoft.com/office/officeart/2005/8/quickstyle/simple1" qsCatId="simple" csTypeId="urn:microsoft.com/office/officeart/2005/8/colors/accent1_2" csCatId="accent1" phldr="1"/>
      <dgm:spPr/>
    </dgm:pt>
    <dgm:pt modelId="{32800702-5D20-48E2-B54E-00B091DAC253}">
      <dgm:prSet phldrT="[Text]"/>
      <dgm:spPr/>
      <dgm:t>
        <a:bodyPr/>
        <a:lstStyle/>
        <a:p>
          <a:r>
            <a:rPr lang="en-US" dirty="0"/>
            <a:t>College Undergrads </a:t>
          </a:r>
        </a:p>
      </dgm:t>
    </dgm:pt>
    <dgm:pt modelId="{096798B9-E0D3-47DB-A238-5C2533DE8F52}" type="parTrans" cxnId="{111AD8E8-9C0F-4850-BD3B-F735B3438DA6}">
      <dgm:prSet/>
      <dgm:spPr/>
      <dgm:t>
        <a:bodyPr/>
        <a:lstStyle/>
        <a:p>
          <a:endParaRPr lang="en-US"/>
        </a:p>
      </dgm:t>
    </dgm:pt>
    <dgm:pt modelId="{8A8F0507-26A8-4F7B-84C7-31C2981EF94E}" type="sibTrans" cxnId="{111AD8E8-9C0F-4850-BD3B-F735B3438DA6}">
      <dgm:prSet/>
      <dgm:spPr/>
      <dgm:t>
        <a:bodyPr/>
        <a:lstStyle/>
        <a:p>
          <a:endParaRPr lang="en-US"/>
        </a:p>
      </dgm:t>
    </dgm:pt>
    <dgm:pt modelId="{F146816B-7245-4962-BE20-6260CDDC6ED8}">
      <dgm:prSet phldrT="[Text]"/>
      <dgm:spPr/>
      <dgm:t>
        <a:bodyPr/>
        <a:lstStyle/>
        <a:p>
          <a:r>
            <a:rPr lang="en-US" dirty="0"/>
            <a:t>Zombies</a:t>
          </a:r>
        </a:p>
      </dgm:t>
    </dgm:pt>
    <dgm:pt modelId="{8544CC4F-379B-42CB-B176-2186A0A682F8}" type="parTrans" cxnId="{30627C08-3B29-4A20-BF37-4572E41EADE0}">
      <dgm:prSet/>
      <dgm:spPr/>
      <dgm:t>
        <a:bodyPr/>
        <a:lstStyle/>
        <a:p>
          <a:endParaRPr lang="en-US"/>
        </a:p>
      </dgm:t>
    </dgm:pt>
    <dgm:pt modelId="{704B9F2E-ABA0-4868-8D71-3FE136E7BCBF}" type="sibTrans" cxnId="{30627C08-3B29-4A20-BF37-4572E41EADE0}">
      <dgm:prSet/>
      <dgm:spPr/>
      <dgm:t>
        <a:bodyPr/>
        <a:lstStyle/>
        <a:p>
          <a:endParaRPr lang="en-US"/>
        </a:p>
      </dgm:t>
    </dgm:pt>
    <dgm:pt modelId="{DE685051-2EFB-439C-B99B-E2158CE79B2F}">
      <dgm:prSet phldrT="[Text]"/>
      <dgm:spPr/>
      <dgm:t>
        <a:bodyPr/>
        <a:lstStyle/>
        <a:p>
          <a:r>
            <a:rPr lang="en-US" dirty="0"/>
            <a:t>Barriers to persistence and retention</a:t>
          </a:r>
        </a:p>
      </dgm:t>
    </dgm:pt>
    <dgm:pt modelId="{674792C6-467A-45B7-AD34-01D7E1DA5AE6}" type="parTrans" cxnId="{C626B088-1AFA-4FEA-9150-D144A751FE74}">
      <dgm:prSet/>
      <dgm:spPr/>
      <dgm:t>
        <a:bodyPr/>
        <a:lstStyle/>
        <a:p>
          <a:endParaRPr lang="en-US"/>
        </a:p>
      </dgm:t>
    </dgm:pt>
    <dgm:pt modelId="{D4CA6CB2-C271-45AB-AED9-2B6912F0479F}" type="sibTrans" cxnId="{C626B088-1AFA-4FEA-9150-D144A751FE74}">
      <dgm:prSet/>
      <dgm:spPr/>
      <dgm:t>
        <a:bodyPr/>
        <a:lstStyle/>
        <a:p>
          <a:endParaRPr lang="en-US"/>
        </a:p>
      </dgm:t>
    </dgm:pt>
    <dgm:pt modelId="{0FA91DF8-4167-43E7-8565-F9AA2444A385}" type="pres">
      <dgm:prSet presAssocID="{C8BDE510-B7B6-486D-B3F9-C63657056CB4}" presName="compositeShape" presStyleCnt="0">
        <dgm:presLayoutVars>
          <dgm:chMax val="7"/>
          <dgm:dir/>
          <dgm:resizeHandles val="exact"/>
        </dgm:presLayoutVars>
      </dgm:prSet>
      <dgm:spPr/>
    </dgm:pt>
    <dgm:pt modelId="{1455E679-09D1-4F8E-88A6-8CC777699202}" type="pres">
      <dgm:prSet presAssocID="{32800702-5D20-48E2-B54E-00B091DAC253}" presName="circ1" presStyleLbl="vennNode1" presStyleIdx="0" presStyleCnt="3" custLinFactNeighborY="-846"/>
      <dgm:spPr/>
    </dgm:pt>
    <dgm:pt modelId="{CABB6351-97B2-48EE-A533-B16302C2240A}" type="pres">
      <dgm:prSet presAssocID="{32800702-5D20-48E2-B54E-00B091DAC253}" presName="circ1Tx" presStyleLbl="revTx" presStyleIdx="0" presStyleCnt="0">
        <dgm:presLayoutVars>
          <dgm:chMax val="0"/>
          <dgm:chPref val="0"/>
          <dgm:bulletEnabled val="1"/>
        </dgm:presLayoutVars>
      </dgm:prSet>
      <dgm:spPr/>
    </dgm:pt>
    <dgm:pt modelId="{E86BE26B-8199-4A76-A135-F03FE9F5597D}" type="pres">
      <dgm:prSet presAssocID="{F146816B-7245-4962-BE20-6260CDDC6ED8}" presName="circ2" presStyleLbl="vennNode1" presStyleIdx="1" presStyleCnt="3"/>
      <dgm:spPr/>
    </dgm:pt>
    <dgm:pt modelId="{78D6470F-19D8-4DF6-BC98-2F7C9F24F094}" type="pres">
      <dgm:prSet presAssocID="{F146816B-7245-4962-BE20-6260CDDC6ED8}" presName="circ2Tx" presStyleLbl="revTx" presStyleIdx="0" presStyleCnt="0">
        <dgm:presLayoutVars>
          <dgm:chMax val="0"/>
          <dgm:chPref val="0"/>
          <dgm:bulletEnabled val="1"/>
        </dgm:presLayoutVars>
      </dgm:prSet>
      <dgm:spPr/>
    </dgm:pt>
    <dgm:pt modelId="{1A83EA12-9E7F-4DC5-A08C-62CA03C5EB90}" type="pres">
      <dgm:prSet presAssocID="{DE685051-2EFB-439C-B99B-E2158CE79B2F}" presName="circ3" presStyleLbl="vennNode1" presStyleIdx="2" presStyleCnt="3"/>
      <dgm:spPr/>
    </dgm:pt>
    <dgm:pt modelId="{9FB32FD5-DE6A-4EE6-91B9-9476DCE1E5E4}" type="pres">
      <dgm:prSet presAssocID="{DE685051-2EFB-439C-B99B-E2158CE79B2F}" presName="circ3Tx" presStyleLbl="revTx" presStyleIdx="0" presStyleCnt="0">
        <dgm:presLayoutVars>
          <dgm:chMax val="0"/>
          <dgm:chPref val="0"/>
          <dgm:bulletEnabled val="1"/>
        </dgm:presLayoutVars>
      </dgm:prSet>
      <dgm:spPr/>
    </dgm:pt>
  </dgm:ptLst>
  <dgm:cxnLst>
    <dgm:cxn modelId="{30627C08-3B29-4A20-BF37-4572E41EADE0}" srcId="{C8BDE510-B7B6-486D-B3F9-C63657056CB4}" destId="{F146816B-7245-4962-BE20-6260CDDC6ED8}" srcOrd="1" destOrd="0" parTransId="{8544CC4F-379B-42CB-B176-2186A0A682F8}" sibTransId="{704B9F2E-ABA0-4868-8D71-3FE136E7BCBF}"/>
    <dgm:cxn modelId="{8D50F83F-C061-4869-B82E-BC612EBC5D5A}" type="presOf" srcId="{DE685051-2EFB-439C-B99B-E2158CE79B2F}" destId="{9FB32FD5-DE6A-4EE6-91B9-9476DCE1E5E4}" srcOrd="1" destOrd="0" presId="urn:microsoft.com/office/officeart/2005/8/layout/venn1"/>
    <dgm:cxn modelId="{F6F08F4D-71D4-43B2-8C4A-EEBBC8ECAC38}" type="presOf" srcId="{DE685051-2EFB-439C-B99B-E2158CE79B2F}" destId="{1A83EA12-9E7F-4DC5-A08C-62CA03C5EB90}" srcOrd="0" destOrd="0" presId="urn:microsoft.com/office/officeart/2005/8/layout/venn1"/>
    <dgm:cxn modelId="{2F8A474F-FD2D-4748-89CB-73B04303890F}" type="presOf" srcId="{F146816B-7245-4962-BE20-6260CDDC6ED8}" destId="{78D6470F-19D8-4DF6-BC98-2F7C9F24F094}" srcOrd="1" destOrd="0" presId="urn:microsoft.com/office/officeart/2005/8/layout/venn1"/>
    <dgm:cxn modelId="{87945652-AD9D-43FF-BFFC-806D2E9EDEB4}" type="presOf" srcId="{F146816B-7245-4962-BE20-6260CDDC6ED8}" destId="{E86BE26B-8199-4A76-A135-F03FE9F5597D}" srcOrd="0" destOrd="0" presId="urn:microsoft.com/office/officeart/2005/8/layout/venn1"/>
    <dgm:cxn modelId="{C626B088-1AFA-4FEA-9150-D144A751FE74}" srcId="{C8BDE510-B7B6-486D-B3F9-C63657056CB4}" destId="{DE685051-2EFB-439C-B99B-E2158CE79B2F}" srcOrd="2" destOrd="0" parTransId="{674792C6-467A-45B7-AD34-01D7E1DA5AE6}" sibTransId="{D4CA6CB2-C271-45AB-AED9-2B6912F0479F}"/>
    <dgm:cxn modelId="{9FBF2AA1-0086-4A51-98BC-A2AFBE244607}" type="presOf" srcId="{C8BDE510-B7B6-486D-B3F9-C63657056CB4}" destId="{0FA91DF8-4167-43E7-8565-F9AA2444A385}" srcOrd="0" destOrd="0" presId="urn:microsoft.com/office/officeart/2005/8/layout/venn1"/>
    <dgm:cxn modelId="{690588A2-2ADA-467E-8B9C-992A6F60E25D}" type="presOf" srcId="{32800702-5D20-48E2-B54E-00B091DAC253}" destId="{1455E679-09D1-4F8E-88A6-8CC777699202}" srcOrd="0" destOrd="0" presId="urn:microsoft.com/office/officeart/2005/8/layout/venn1"/>
    <dgm:cxn modelId="{111AD8E8-9C0F-4850-BD3B-F735B3438DA6}" srcId="{C8BDE510-B7B6-486D-B3F9-C63657056CB4}" destId="{32800702-5D20-48E2-B54E-00B091DAC253}" srcOrd="0" destOrd="0" parTransId="{096798B9-E0D3-47DB-A238-5C2533DE8F52}" sibTransId="{8A8F0507-26A8-4F7B-84C7-31C2981EF94E}"/>
    <dgm:cxn modelId="{701283EE-5161-4676-98D9-BC4748F28AE8}" type="presOf" srcId="{32800702-5D20-48E2-B54E-00B091DAC253}" destId="{CABB6351-97B2-48EE-A533-B16302C2240A}" srcOrd="1" destOrd="0" presId="urn:microsoft.com/office/officeart/2005/8/layout/venn1"/>
    <dgm:cxn modelId="{3A237E2E-BBF1-4AA3-A98C-130429EBEF46}" type="presParOf" srcId="{0FA91DF8-4167-43E7-8565-F9AA2444A385}" destId="{1455E679-09D1-4F8E-88A6-8CC777699202}" srcOrd="0" destOrd="0" presId="urn:microsoft.com/office/officeart/2005/8/layout/venn1"/>
    <dgm:cxn modelId="{8F135DCF-2D3D-4F33-8EAB-C71E44A988C0}" type="presParOf" srcId="{0FA91DF8-4167-43E7-8565-F9AA2444A385}" destId="{CABB6351-97B2-48EE-A533-B16302C2240A}" srcOrd="1" destOrd="0" presId="urn:microsoft.com/office/officeart/2005/8/layout/venn1"/>
    <dgm:cxn modelId="{83CEBF04-CFCF-47C4-BBEC-4E0E97BA53E5}" type="presParOf" srcId="{0FA91DF8-4167-43E7-8565-F9AA2444A385}" destId="{E86BE26B-8199-4A76-A135-F03FE9F5597D}" srcOrd="2" destOrd="0" presId="urn:microsoft.com/office/officeart/2005/8/layout/venn1"/>
    <dgm:cxn modelId="{65FB424A-8C57-4133-968F-0A81325FF119}" type="presParOf" srcId="{0FA91DF8-4167-43E7-8565-F9AA2444A385}" destId="{78D6470F-19D8-4DF6-BC98-2F7C9F24F094}" srcOrd="3" destOrd="0" presId="urn:microsoft.com/office/officeart/2005/8/layout/venn1"/>
    <dgm:cxn modelId="{F1BFF2BB-B14F-437D-9FEC-3945D0129415}" type="presParOf" srcId="{0FA91DF8-4167-43E7-8565-F9AA2444A385}" destId="{1A83EA12-9E7F-4DC5-A08C-62CA03C5EB90}" srcOrd="4" destOrd="0" presId="urn:microsoft.com/office/officeart/2005/8/layout/venn1"/>
    <dgm:cxn modelId="{095B8DDF-4BA6-497A-BA97-3735694C9BEF}" type="presParOf" srcId="{0FA91DF8-4167-43E7-8565-F9AA2444A385}" destId="{9FB32FD5-DE6A-4EE6-91B9-9476DCE1E5E4}"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5E679-09D1-4F8E-88A6-8CC777699202}">
      <dsp:nvSpPr>
        <dsp:cNvPr id="0" name=""/>
        <dsp:cNvSpPr/>
      </dsp:nvSpPr>
      <dsp:spPr>
        <a:xfrm>
          <a:off x="2503158" y="24996"/>
          <a:ext cx="2020225" cy="2020225"/>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College Undergrads </a:t>
          </a:r>
        </a:p>
      </dsp:txBody>
      <dsp:txXfrm>
        <a:off x="2772521" y="378536"/>
        <a:ext cx="1481498" cy="909101"/>
      </dsp:txXfrm>
    </dsp:sp>
    <dsp:sp modelId="{E86BE26B-8199-4A76-A135-F03FE9F5597D}">
      <dsp:nvSpPr>
        <dsp:cNvPr id="0" name=""/>
        <dsp:cNvSpPr/>
      </dsp:nvSpPr>
      <dsp:spPr>
        <a:xfrm>
          <a:off x="3232122" y="1304729"/>
          <a:ext cx="2020225" cy="2020225"/>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Zombies</a:t>
          </a:r>
        </a:p>
      </dsp:txBody>
      <dsp:txXfrm>
        <a:off x="3849975" y="1826620"/>
        <a:ext cx="1212135" cy="1111124"/>
      </dsp:txXfrm>
    </dsp:sp>
    <dsp:sp modelId="{1A83EA12-9E7F-4DC5-A08C-62CA03C5EB90}">
      <dsp:nvSpPr>
        <dsp:cNvPr id="0" name=""/>
        <dsp:cNvSpPr/>
      </dsp:nvSpPr>
      <dsp:spPr>
        <a:xfrm>
          <a:off x="1774193" y="1304729"/>
          <a:ext cx="2020225" cy="2020225"/>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Barriers to persistence and retention</a:t>
          </a:r>
        </a:p>
      </dsp:txBody>
      <dsp:txXfrm>
        <a:off x="1964431" y="1826620"/>
        <a:ext cx="1212135" cy="111112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2/26/2025</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0F7B03E-F394-4B98-A8C1-73C62AD2FDB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6057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5731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414CA4-3D83-40F7-A2B9-36622368A415}"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0918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414CA4-3D83-40F7-A2B9-36622368A415}"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4939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414CA4-3D83-40F7-A2B9-36622368A415}" type="datetimeFigureOut">
              <a:rPr lang="en-US" smtClean="0"/>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F7B03E-F394-4B98-A8C1-73C62AD2FDB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3597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414CA4-3D83-40F7-A2B9-36622368A415}" type="datetimeFigureOut">
              <a:rPr lang="en-US" smtClean="0"/>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F7B03E-F394-4B98-A8C1-73C62AD2FDB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254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414CA4-3D83-40F7-A2B9-36622368A415}" type="datetimeFigureOut">
              <a:rPr lang="en-US" smtClean="0"/>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F7B03E-F394-4B98-A8C1-73C62AD2FDB0}" type="slidenum">
              <a:rPr lang="en-US" smtClean="0"/>
              <a:t>‹#›</a:t>
            </a:fld>
            <a:endParaRPr lang="en-US"/>
          </a:p>
        </p:txBody>
      </p:sp>
    </p:spTree>
    <p:extLst>
      <p:ext uri="{BB962C8B-B14F-4D97-AF65-F5344CB8AC3E}">
        <p14:creationId xmlns:p14="http://schemas.microsoft.com/office/powerpoint/2010/main" val="89433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414CA4-3D83-40F7-A2B9-36622368A415}"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5633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F414CA4-3D83-40F7-A2B9-36622368A415}" type="datetimeFigureOut">
              <a:rPr lang="en-US" smtClean="0"/>
              <a:t>2/26/2025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246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21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1446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F414CA4-3D83-40F7-A2B9-36622368A415}" type="datetimeFigureOut">
              <a:rPr lang="en-US" smtClean="0"/>
              <a:t>2/26/2025</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0F7B03E-F394-4B98-A8C1-73C62AD2FDB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4272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93514-CB30-4878-BDCA-D3BC572B1BD9}"/>
              </a:ext>
            </a:extLst>
          </p:cNvPr>
          <p:cNvSpPr>
            <a:spLocks noGrp="1"/>
          </p:cNvSpPr>
          <p:nvPr>
            <p:ph type="ctrTitle"/>
          </p:nvPr>
        </p:nvSpPr>
        <p:spPr/>
        <p:txBody>
          <a:bodyPr>
            <a:normAutofit fontScale="90000"/>
          </a:bodyPr>
          <a:lstStyle/>
          <a:p>
            <a:r>
              <a:rPr lang="en-US" dirty="0"/>
              <a:t>Frequently asked questions about research papers</a:t>
            </a:r>
          </a:p>
        </p:txBody>
      </p:sp>
      <p:sp>
        <p:nvSpPr>
          <p:cNvPr id="3" name="Subtitle 2">
            <a:extLst>
              <a:ext uri="{FF2B5EF4-FFF2-40B4-BE49-F238E27FC236}">
                <a16:creationId xmlns:a16="http://schemas.microsoft.com/office/drawing/2014/main" id="{B01E4F91-693A-496A-912B-6506993A5023}"/>
              </a:ext>
            </a:extLst>
          </p:cNvPr>
          <p:cNvSpPr>
            <a:spLocks noGrp="1"/>
          </p:cNvSpPr>
          <p:nvPr>
            <p:ph type="subTitle" idx="1"/>
          </p:nvPr>
        </p:nvSpPr>
        <p:spPr>
          <a:xfrm>
            <a:off x="2417780" y="3531204"/>
            <a:ext cx="8637072" cy="1474905"/>
          </a:xfrm>
        </p:spPr>
        <p:txBody>
          <a:bodyPr>
            <a:normAutofit/>
          </a:bodyPr>
          <a:lstStyle/>
          <a:p>
            <a:r>
              <a:rPr lang="en-US" b="1" dirty="0"/>
              <a:t>Omar Hussein</a:t>
            </a:r>
          </a:p>
          <a:p>
            <a:r>
              <a:rPr lang="en-US" b="1" dirty="0"/>
              <a:t>Graduate Writing specialist </a:t>
            </a:r>
          </a:p>
          <a:p>
            <a:r>
              <a:rPr lang="en-US" b="1" dirty="0"/>
              <a:t>The CSULB graduate Center</a:t>
            </a:r>
          </a:p>
        </p:txBody>
      </p:sp>
    </p:spTree>
    <p:extLst>
      <p:ext uri="{BB962C8B-B14F-4D97-AF65-F5344CB8AC3E}">
        <p14:creationId xmlns:p14="http://schemas.microsoft.com/office/powerpoint/2010/main" val="4269893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p:txBody>
          <a:bodyPr/>
          <a:lstStyle/>
          <a:p>
            <a:br>
              <a:rPr lang="en-US" dirty="0"/>
            </a:br>
            <a:r>
              <a:rPr lang="en-US" dirty="0"/>
              <a:t>Preliminaries</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2015732"/>
            <a:ext cx="10578234" cy="4037749"/>
          </a:xfrm>
        </p:spPr>
        <p:txBody>
          <a:bodyPr>
            <a:normAutofit/>
          </a:bodyPr>
          <a:lstStyle/>
          <a:p>
            <a:pPr marL="0" indent="0">
              <a:buNone/>
            </a:pPr>
            <a:r>
              <a:rPr lang="en-US" dirty="0"/>
              <a:t>These slides borrow and steal shamelessly from several sources, including </a:t>
            </a:r>
            <a:r>
              <a:rPr lang="en-US" i="1" dirty="0"/>
              <a:t>The craft of research </a:t>
            </a:r>
            <a:r>
              <a:rPr lang="en-US" dirty="0"/>
              <a:t>by Booth, </a:t>
            </a:r>
            <a:r>
              <a:rPr lang="en-US" dirty="0" err="1"/>
              <a:t>Colomb</a:t>
            </a:r>
            <a:r>
              <a:rPr lang="en-US" dirty="0"/>
              <a:t>, &amp; Williams and </a:t>
            </a:r>
            <a:r>
              <a:rPr lang="en-US" i="1" dirty="0"/>
              <a:t>Academic writing for graduate students </a:t>
            </a:r>
            <a:r>
              <a:rPr lang="en-US" dirty="0"/>
              <a:t>by Swales &amp; Feak.  Throughout the slides, I note the sources (as I’m doing here) but I don’t always use a level of citation appropriate to a research paper.</a:t>
            </a:r>
          </a:p>
        </p:txBody>
      </p:sp>
    </p:spTree>
    <p:extLst>
      <p:ext uri="{BB962C8B-B14F-4D97-AF65-F5344CB8AC3E}">
        <p14:creationId xmlns:p14="http://schemas.microsoft.com/office/powerpoint/2010/main" val="3894995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2178" y="1329850"/>
            <a:ext cx="9509759" cy="1088136"/>
          </a:xfrm>
        </p:spPr>
        <p:txBody>
          <a:bodyPr>
            <a:normAutofit/>
          </a:bodyPr>
          <a:lstStyle/>
          <a:p>
            <a:r>
              <a:rPr lang="en-US" dirty="0"/>
              <a:t>“IMRD” or “IMRAD” </a:t>
            </a:r>
          </a:p>
        </p:txBody>
      </p:sp>
      <p:sp>
        <p:nvSpPr>
          <p:cNvPr id="3" name="Content Placeholder 2"/>
          <p:cNvSpPr>
            <a:spLocks noGrp="1"/>
          </p:cNvSpPr>
          <p:nvPr>
            <p:ph idx="1"/>
          </p:nvPr>
        </p:nvSpPr>
        <p:spPr>
          <a:xfrm>
            <a:off x="1420063" y="2025353"/>
            <a:ext cx="9913034" cy="4253767"/>
          </a:xfrm>
        </p:spPr>
        <p:txBody>
          <a:bodyPr>
            <a:normAutofit/>
          </a:bodyPr>
          <a:lstStyle/>
          <a:p>
            <a:pPr marL="45720" indent="0">
              <a:spcAft>
                <a:spcPts val="1200"/>
              </a:spcAft>
              <a:buNone/>
            </a:pPr>
            <a:r>
              <a:rPr lang="en-US" dirty="0"/>
              <a:t>Academic papers tell a story about research. Stories generally have a beginning, a middle, and an end.</a:t>
            </a:r>
          </a:p>
          <a:p>
            <a:pPr lvl="1"/>
            <a:r>
              <a:rPr lang="en-US" sz="2000" u="sng" dirty="0"/>
              <a:t>I</a:t>
            </a:r>
            <a:r>
              <a:rPr lang="en-US" sz="2000" dirty="0"/>
              <a:t>NTRODUCTION - What you studied, and why it’s important. (Beginning) </a:t>
            </a:r>
          </a:p>
          <a:p>
            <a:pPr lvl="2"/>
            <a:r>
              <a:rPr lang="en-US" sz="1800" dirty="0"/>
              <a:t>(Lit Review is part of the Intro in this model)</a:t>
            </a:r>
          </a:p>
          <a:p>
            <a:pPr lvl="1"/>
            <a:r>
              <a:rPr lang="en-US" sz="2000" u="sng" dirty="0"/>
              <a:t>M</a:t>
            </a:r>
            <a:r>
              <a:rPr lang="en-US" sz="2000" dirty="0"/>
              <a:t>ETHODS - How you studied it. (Middle)</a:t>
            </a:r>
          </a:p>
          <a:p>
            <a:pPr lvl="1"/>
            <a:r>
              <a:rPr lang="en-US" sz="2000" u="sng" dirty="0"/>
              <a:t>R</a:t>
            </a:r>
            <a:r>
              <a:rPr lang="en-US" sz="2000" dirty="0"/>
              <a:t>ESULTS - What you found. (Middle)</a:t>
            </a:r>
          </a:p>
          <a:p>
            <a:pPr lvl="1"/>
            <a:r>
              <a:rPr lang="en-US" sz="2000" u="sng" dirty="0"/>
              <a:t>D</a:t>
            </a:r>
            <a:r>
              <a:rPr lang="en-US" sz="2000" dirty="0"/>
              <a:t>ISCUSSION - Your interpretation of what you found. (End)</a:t>
            </a:r>
          </a:p>
          <a:p>
            <a:endParaRPr lang="en-US" dirty="0"/>
          </a:p>
          <a:p>
            <a:pPr marL="0" indent="0">
              <a:buNone/>
            </a:pPr>
            <a:endParaRPr lang="en-US" dirty="0"/>
          </a:p>
        </p:txBody>
      </p:sp>
    </p:spTree>
    <p:extLst>
      <p:ext uri="{BB962C8B-B14F-4D97-AF65-F5344CB8AC3E}">
        <p14:creationId xmlns:p14="http://schemas.microsoft.com/office/powerpoint/2010/main" val="109051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6899" y="782919"/>
            <a:ext cx="9509759" cy="1088136"/>
          </a:xfrm>
        </p:spPr>
        <p:txBody>
          <a:bodyPr>
            <a:normAutofit/>
          </a:bodyPr>
          <a:lstStyle/>
          <a:p>
            <a:r>
              <a:rPr lang="en-US" dirty="0"/>
              <a:t>Side note: Empirical vs. non-empirical studies</a:t>
            </a:r>
          </a:p>
        </p:txBody>
      </p:sp>
      <p:sp>
        <p:nvSpPr>
          <p:cNvPr id="3" name="Content Placeholder 2"/>
          <p:cNvSpPr>
            <a:spLocks noGrp="1"/>
          </p:cNvSpPr>
          <p:nvPr>
            <p:ph idx="1"/>
          </p:nvPr>
        </p:nvSpPr>
        <p:spPr>
          <a:xfrm>
            <a:off x="1420063" y="2025353"/>
            <a:ext cx="9913034" cy="4253767"/>
          </a:xfrm>
        </p:spPr>
        <p:txBody>
          <a:bodyPr>
            <a:normAutofit fontScale="92500" lnSpcReduction="10000"/>
          </a:bodyPr>
          <a:lstStyle/>
          <a:p>
            <a:pPr marL="388620" indent="-342900">
              <a:spcAft>
                <a:spcPts val="1200"/>
              </a:spcAft>
            </a:pPr>
            <a:r>
              <a:rPr lang="en-US" dirty="0"/>
              <a:t>Empirical studies collect and analyze experimental/empirical data. Use some version of IMRD. </a:t>
            </a:r>
          </a:p>
          <a:p>
            <a:pPr marL="388620" indent="-342900">
              <a:spcAft>
                <a:spcPts val="1200"/>
              </a:spcAft>
            </a:pPr>
            <a:r>
              <a:rPr lang="en-US" dirty="0"/>
              <a:t>Non-empirical studies do not involve experimental/empirical data: </a:t>
            </a:r>
          </a:p>
          <a:p>
            <a:pPr marL="845820" lvl="1" indent="-342900">
              <a:spcAft>
                <a:spcPts val="1200"/>
              </a:spcAft>
            </a:pPr>
            <a:r>
              <a:rPr lang="en-US" dirty="0"/>
              <a:t>A literature review study, which summarizes the state of research or knowledge in a field.</a:t>
            </a:r>
          </a:p>
          <a:p>
            <a:pPr marL="845820" lvl="1" indent="-342900">
              <a:spcAft>
                <a:spcPts val="1200"/>
              </a:spcAft>
            </a:pPr>
            <a:r>
              <a:rPr lang="en-US" dirty="0"/>
              <a:t>Literary (or textual or artistic or cultural) interpretation, criticism, or analysis. </a:t>
            </a:r>
          </a:p>
          <a:p>
            <a:pPr marL="845820" lvl="1" indent="-342900">
              <a:spcAft>
                <a:spcPts val="1200"/>
              </a:spcAft>
            </a:pPr>
            <a:r>
              <a:rPr lang="en-US" dirty="0"/>
              <a:t>Historical analysis (although such research also may involve empirical data collection). </a:t>
            </a:r>
          </a:p>
          <a:p>
            <a:pPr marL="845820" lvl="1" indent="-342900">
              <a:spcAft>
                <a:spcPts val="1200"/>
              </a:spcAft>
            </a:pPr>
            <a:r>
              <a:rPr lang="en-US" dirty="0"/>
              <a:t>Comparing and contrasting particular theories, arguing that one theory is better suited to tackling a particular problem than another theory. </a:t>
            </a:r>
          </a:p>
          <a:p>
            <a:pPr marL="845820" lvl="1" indent="-342900">
              <a:spcAft>
                <a:spcPts val="1200"/>
              </a:spcAft>
            </a:pPr>
            <a:r>
              <a:rPr lang="en-US" dirty="0"/>
              <a:t>Making reasoned arguments, or proving theorems or other claims, about abstract or “a priori” areas of knowledge like philosophy, logic, some areas of theoretical physics, and some areas of mathematics.</a:t>
            </a:r>
          </a:p>
          <a:p>
            <a:pPr marL="0" indent="0">
              <a:buNone/>
            </a:pPr>
            <a:endParaRPr lang="en-US" dirty="0"/>
          </a:p>
        </p:txBody>
      </p:sp>
    </p:spTree>
    <p:extLst>
      <p:ext uri="{BB962C8B-B14F-4D97-AF65-F5344CB8AC3E}">
        <p14:creationId xmlns:p14="http://schemas.microsoft.com/office/powerpoint/2010/main" val="2399893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5314-ACE3-4A6C-ACC8-B32E0DCBEA56}"/>
              </a:ext>
            </a:extLst>
          </p:cNvPr>
          <p:cNvSpPr>
            <a:spLocks noGrp="1"/>
          </p:cNvSpPr>
          <p:nvPr>
            <p:ph type="title"/>
          </p:nvPr>
        </p:nvSpPr>
        <p:spPr/>
        <p:txBody>
          <a:bodyPr/>
          <a:lstStyle/>
          <a:p>
            <a:r>
              <a:rPr lang="en-US" dirty="0"/>
              <a:t>Thinking about the reader</a:t>
            </a:r>
          </a:p>
        </p:txBody>
      </p:sp>
      <p:sp>
        <p:nvSpPr>
          <p:cNvPr id="3" name="Content Placeholder 2">
            <a:extLst>
              <a:ext uri="{FF2B5EF4-FFF2-40B4-BE49-F238E27FC236}">
                <a16:creationId xmlns:a16="http://schemas.microsoft.com/office/drawing/2014/main" id="{322A0187-62DC-4C02-B5DA-78A5BAEAD0B2}"/>
              </a:ext>
            </a:extLst>
          </p:cNvPr>
          <p:cNvSpPr>
            <a:spLocks noGrp="1"/>
          </p:cNvSpPr>
          <p:nvPr>
            <p:ph idx="1"/>
          </p:nvPr>
        </p:nvSpPr>
        <p:spPr/>
        <p:txBody>
          <a:bodyPr>
            <a:normAutofit fontScale="92500" lnSpcReduction="10000"/>
          </a:bodyPr>
          <a:lstStyle/>
          <a:p>
            <a:r>
              <a:rPr lang="en-US" dirty="0"/>
              <a:t>For any piece of writing, you should always be thinking about the reader. </a:t>
            </a:r>
          </a:p>
          <a:p>
            <a:pPr lvl="1"/>
            <a:r>
              <a:rPr lang="en-US" dirty="0"/>
              <a:t>Who is the reader?</a:t>
            </a:r>
          </a:p>
          <a:p>
            <a:pPr lvl="1"/>
            <a:r>
              <a:rPr lang="en-US" dirty="0"/>
              <a:t>What does the reader want to know? (i.e., why is the reader reading my paper?)</a:t>
            </a:r>
          </a:p>
          <a:p>
            <a:r>
              <a:rPr lang="en-US" dirty="0"/>
              <a:t>Don’t think of the reader as your professor (even if your professor is the only person who’s actually going to read the paper). </a:t>
            </a:r>
            <a:r>
              <a:rPr lang="en-US" b="1" dirty="0"/>
              <a:t>Thinking this way is a mistake.</a:t>
            </a:r>
          </a:p>
          <a:p>
            <a:r>
              <a:rPr lang="en-US" dirty="0"/>
              <a:t>As Booth, </a:t>
            </a:r>
            <a:r>
              <a:rPr lang="en-US" dirty="0" err="1"/>
              <a:t>Colomb</a:t>
            </a:r>
            <a:r>
              <a:rPr lang="en-US" dirty="0"/>
              <a:t>, and Williams (BCW) put it (regarding introductions to class papers):</a:t>
            </a:r>
          </a:p>
          <a:p>
            <a:pPr marL="914400" lvl="2" indent="0">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When you draft your introduction, imagine you are writing to someone who has read some of the same sources as you and is generally interested in the same issues, but does not know what speci</a:t>
            </a:r>
            <a:r>
              <a:rPr lang="en-US" sz="2000" dirty="0">
                <a:latin typeface="Calibri" panose="020F0502020204030204" pitchFamily="34" charset="0"/>
                <a:ea typeface="Calibri" panose="020F0502020204030204" pitchFamily="34" charset="0"/>
                <a:cs typeface="Times New Roman" panose="02020603050405020304" pitchFamily="18" charset="0"/>
              </a:rPr>
              <a:t>fi</a:t>
            </a:r>
            <a:r>
              <a:rPr lang="en-US" sz="2000" dirty="0">
                <a:effectLst/>
                <a:latin typeface="Calibri" panose="020F0502020204030204" pitchFamily="34" charset="0"/>
                <a:ea typeface="Calibri" panose="020F0502020204030204" pitchFamily="34" charset="0"/>
                <a:cs typeface="Times New Roman" panose="02020603050405020304" pitchFamily="18" charset="0"/>
              </a:rPr>
              <a:t>cally happened in your class (p. 237). </a:t>
            </a:r>
          </a:p>
        </p:txBody>
      </p:sp>
    </p:spTree>
    <p:extLst>
      <p:ext uri="{BB962C8B-B14F-4D97-AF65-F5344CB8AC3E}">
        <p14:creationId xmlns:p14="http://schemas.microsoft.com/office/powerpoint/2010/main" val="1870965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BA461-7860-42D0-A26F-6E68EC69A640}"/>
              </a:ext>
            </a:extLst>
          </p:cNvPr>
          <p:cNvSpPr>
            <a:spLocks noGrp="1"/>
          </p:cNvSpPr>
          <p:nvPr>
            <p:ph idx="1"/>
          </p:nvPr>
        </p:nvSpPr>
        <p:spPr>
          <a:xfrm>
            <a:off x="838200" y="1974273"/>
            <a:ext cx="10515600" cy="4351338"/>
          </a:xfrm>
        </p:spPr>
        <p:txBody>
          <a:bodyPr>
            <a:normAutofit fontScale="92500" lnSpcReduction="10000"/>
          </a:bodyPr>
          <a:lstStyle/>
          <a:p>
            <a:pPr marL="457200" lvl="1" indent="0">
              <a:buNone/>
            </a:pPr>
            <a:r>
              <a:rPr lang="en-US" sz="2800" dirty="0">
                <a:solidFill>
                  <a:srgbClr val="000000"/>
                </a:solidFill>
                <a:latin typeface="Times New Roman" panose="02020603050405020304" pitchFamily="18" charset="0"/>
              </a:rPr>
              <a:t>“P</a:t>
            </a:r>
            <a:r>
              <a:rPr lang="en-US" sz="2800" b="0" i="0" dirty="0">
                <a:solidFill>
                  <a:srgbClr val="000000"/>
                </a:solidFill>
                <a:effectLst/>
                <a:latin typeface="Times New Roman" panose="02020603050405020304" pitchFamily="18" charset="0"/>
              </a:rPr>
              <a:t>retend that your reader is </a:t>
            </a:r>
            <a:r>
              <a:rPr lang="en-US" sz="2800" b="0" i="1" dirty="0">
                <a:solidFill>
                  <a:srgbClr val="000000"/>
                </a:solidFill>
                <a:effectLst/>
                <a:latin typeface="Times New Roman" panose="02020603050405020304" pitchFamily="18" charset="0"/>
              </a:rPr>
              <a:t>lazy, stupid,</a:t>
            </a:r>
            <a:r>
              <a:rPr lang="en-US" sz="2800" b="0" i="0" dirty="0">
                <a:solidFill>
                  <a:srgbClr val="000000"/>
                </a:solidFill>
                <a:effectLst/>
                <a:latin typeface="Times New Roman" panose="02020603050405020304" pitchFamily="18" charset="0"/>
              </a:rPr>
              <a:t> and </a:t>
            </a:r>
            <a:r>
              <a:rPr lang="en-US" sz="2800" b="0" i="1" dirty="0">
                <a:solidFill>
                  <a:srgbClr val="000000"/>
                </a:solidFill>
                <a:effectLst/>
                <a:latin typeface="Times New Roman" panose="02020603050405020304" pitchFamily="18" charset="0"/>
              </a:rPr>
              <a:t>mean.</a:t>
            </a:r>
            <a:r>
              <a:rPr lang="en-US" sz="2800" b="0" i="0" dirty="0">
                <a:solidFill>
                  <a:srgbClr val="000000"/>
                </a:solidFill>
                <a:effectLst/>
                <a:latin typeface="Times New Roman" panose="02020603050405020304" pitchFamily="18" charset="0"/>
              </a:rPr>
              <a:t> He's </a:t>
            </a:r>
            <a:r>
              <a:rPr lang="en-US" sz="2800" b="0" i="1" dirty="0">
                <a:solidFill>
                  <a:srgbClr val="000000"/>
                </a:solidFill>
                <a:effectLst/>
                <a:latin typeface="Times New Roman" panose="02020603050405020304" pitchFamily="18" charset="0"/>
              </a:rPr>
              <a:t>lazy</a:t>
            </a:r>
            <a:r>
              <a:rPr lang="en-US" sz="2800" b="0" i="0" dirty="0">
                <a:solidFill>
                  <a:srgbClr val="000000"/>
                </a:solidFill>
                <a:effectLst/>
                <a:latin typeface="Times New Roman" panose="02020603050405020304" pitchFamily="18" charset="0"/>
              </a:rPr>
              <a:t> in that he doesn't want to figure out what your convoluted sentences are supposed to mean, and he doesn't want to figure out what your argument is, if it's not already obvious. He's </a:t>
            </a:r>
            <a:r>
              <a:rPr lang="en-US" sz="2800" b="0" i="1" dirty="0">
                <a:solidFill>
                  <a:srgbClr val="000000"/>
                </a:solidFill>
                <a:effectLst/>
                <a:latin typeface="Times New Roman" panose="02020603050405020304" pitchFamily="18" charset="0"/>
              </a:rPr>
              <a:t>stupid,</a:t>
            </a:r>
            <a:r>
              <a:rPr lang="en-US" sz="2800" b="0" i="0" dirty="0">
                <a:solidFill>
                  <a:srgbClr val="000000"/>
                </a:solidFill>
                <a:effectLst/>
                <a:latin typeface="Times New Roman" panose="02020603050405020304" pitchFamily="18" charset="0"/>
              </a:rPr>
              <a:t> so you have to explain everything you say to him in simple, bite-sized pieces. And he's </a:t>
            </a:r>
            <a:r>
              <a:rPr lang="en-US" sz="2800" b="0" i="1" dirty="0">
                <a:solidFill>
                  <a:srgbClr val="000000"/>
                </a:solidFill>
                <a:effectLst/>
                <a:latin typeface="Times New Roman" panose="02020603050405020304" pitchFamily="18" charset="0"/>
              </a:rPr>
              <a:t>mean,</a:t>
            </a:r>
            <a:r>
              <a:rPr lang="en-US" sz="2800" b="0" i="0" dirty="0">
                <a:solidFill>
                  <a:srgbClr val="000000"/>
                </a:solidFill>
                <a:effectLst/>
                <a:latin typeface="Times New Roman" panose="02020603050405020304" pitchFamily="18" charset="0"/>
              </a:rPr>
              <a:t> so he's not going to read your paper charitably. (For example, if something you say admits of more than one interpretation, he's going to assume you meant the less plausible thing.) If you understand the material you're writing about, and if you aim your paper at such a reader, you'll probably get an A.” –Jim Pryor</a:t>
            </a:r>
            <a:endParaRPr lang="en-US" sz="2800" dirty="0"/>
          </a:p>
          <a:p>
            <a:pPr marL="0" indent="0">
              <a:buNone/>
            </a:pPr>
            <a:endParaRPr lang="en-US" sz="2800" b="1" dirty="0"/>
          </a:p>
        </p:txBody>
      </p:sp>
      <p:sp>
        <p:nvSpPr>
          <p:cNvPr id="6" name="Title 1">
            <a:extLst>
              <a:ext uri="{FF2B5EF4-FFF2-40B4-BE49-F238E27FC236}">
                <a16:creationId xmlns:a16="http://schemas.microsoft.com/office/drawing/2014/main" id="{352AF6DD-60D3-3304-E0A5-DDB4B078FD46}"/>
              </a:ext>
            </a:extLst>
          </p:cNvPr>
          <p:cNvSpPr>
            <a:spLocks noGrp="1"/>
          </p:cNvSpPr>
          <p:nvPr>
            <p:ph type="title"/>
          </p:nvPr>
        </p:nvSpPr>
        <p:spPr>
          <a:xfrm>
            <a:off x="712066" y="924936"/>
            <a:ext cx="9604375" cy="1049337"/>
          </a:xfrm>
        </p:spPr>
        <p:txBody>
          <a:bodyPr/>
          <a:lstStyle/>
          <a:p>
            <a:r>
              <a:rPr lang="en-US" dirty="0"/>
              <a:t>Who is the Imaginary reader?</a:t>
            </a:r>
          </a:p>
        </p:txBody>
      </p:sp>
    </p:spTree>
    <p:extLst>
      <p:ext uri="{BB962C8B-B14F-4D97-AF65-F5344CB8AC3E}">
        <p14:creationId xmlns:p14="http://schemas.microsoft.com/office/powerpoint/2010/main" val="2621113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7DA3-175B-5A8C-88CD-7AE13B59E927}"/>
              </a:ext>
            </a:extLst>
          </p:cNvPr>
          <p:cNvSpPr>
            <a:spLocks noGrp="1"/>
          </p:cNvSpPr>
          <p:nvPr>
            <p:ph type="title"/>
          </p:nvPr>
        </p:nvSpPr>
        <p:spPr>
          <a:xfrm>
            <a:off x="1562675" y="2197484"/>
            <a:ext cx="9603275" cy="1049235"/>
          </a:xfrm>
        </p:spPr>
        <p:txBody>
          <a:bodyPr/>
          <a:lstStyle/>
          <a:p>
            <a:pPr algn="ctr"/>
            <a:r>
              <a:rPr lang="en-US" dirty="0"/>
              <a:t>Introduction &amp; Problem Statement</a:t>
            </a:r>
          </a:p>
        </p:txBody>
      </p:sp>
    </p:spTree>
    <p:extLst>
      <p:ext uri="{BB962C8B-B14F-4D97-AF65-F5344CB8AC3E}">
        <p14:creationId xmlns:p14="http://schemas.microsoft.com/office/powerpoint/2010/main" val="4216250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EFE51-2E5D-4DF1-BB55-ED5F062B2CF6}"/>
              </a:ext>
            </a:extLst>
          </p:cNvPr>
          <p:cNvSpPr>
            <a:spLocks noGrp="1"/>
          </p:cNvSpPr>
          <p:nvPr>
            <p:ph type="title"/>
          </p:nvPr>
        </p:nvSpPr>
        <p:spPr/>
        <p:txBody>
          <a:bodyPr/>
          <a:lstStyle/>
          <a:p>
            <a:r>
              <a:rPr lang="en-US" dirty="0"/>
              <a:t>The Common structure of Introductions</a:t>
            </a:r>
          </a:p>
        </p:txBody>
      </p:sp>
      <p:sp>
        <p:nvSpPr>
          <p:cNvPr id="3" name="Content Placeholder 2">
            <a:extLst>
              <a:ext uri="{FF2B5EF4-FFF2-40B4-BE49-F238E27FC236}">
                <a16:creationId xmlns:a16="http://schemas.microsoft.com/office/drawing/2014/main" id="{D5F37CAD-7BBF-4785-ABE4-2942FBBB401E}"/>
              </a:ext>
            </a:extLst>
          </p:cNvPr>
          <p:cNvSpPr>
            <a:spLocks noGrp="1"/>
          </p:cNvSpPr>
          <p:nvPr>
            <p:ph idx="1"/>
          </p:nvPr>
        </p:nvSpPr>
        <p:spPr/>
        <p:txBody>
          <a:bodyPr>
            <a:normAutofit/>
          </a:bodyPr>
          <a:lstStyle/>
          <a:p>
            <a:pPr marL="0" indent="0" algn="l">
              <a:buNone/>
            </a:pPr>
            <a:r>
              <a:rPr lang="en-US" sz="2000" b="0" i="0" u="none" strike="noStrike" baseline="0" dirty="0">
                <a:latin typeface="Scala-Regular"/>
              </a:rPr>
              <a:t>To ensure that they are friendly to readers, almost all introductions should have these 3 parts: </a:t>
            </a:r>
          </a:p>
          <a:p>
            <a:pPr marL="457200" lvl="1" indent="0">
              <a:buNone/>
            </a:pPr>
            <a:r>
              <a:rPr lang="en-US" sz="2000" dirty="0">
                <a:latin typeface="Scala-Regular"/>
              </a:rPr>
              <a:t>1. A </a:t>
            </a:r>
            <a:r>
              <a:rPr lang="en-US" sz="2000" b="1" dirty="0">
                <a:latin typeface="Scala-Regular"/>
              </a:rPr>
              <a:t>common ground </a:t>
            </a:r>
            <a:r>
              <a:rPr lang="en-US" sz="2000" dirty="0">
                <a:latin typeface="Scala-Regular"/>
              </a:rPr>
              <a:t>(that establishes a context and </a:t>
            </a:r>
            <a:r>
              <a:rPr lang="en-US" sz="2000" b="0" i="0" u="none" strike="noStrike" baseline="0" dirty="0">
                <a:latin typeface="Scala-Regular"/>
              </a:rPr>
              <a:t>background)</a:t>
            </a:r>
          </a:p>
          <a:p>
            <a:pPr marL="457200" lvl="1" indent="0">
              <a:buNone/>
            </a:pPr>
            <a:r>
              <a:rPr lang="en-US" sz="2000" dirty="0">
                <a:latin typeface="Scala-Regular"/>
              </a:rPr>
              <a:t>2. A </a:t>
            </a:r>
            <a:r>
              <a:rPr lang="en-US" sz="2000" b="1" dirty="0">
                <a:latin typeface="Scala-Regular"/>
              </a:rPr>
              <a:t>problem</a:t>
            </a:r>
            <a:r>
              <a:rPr lang="en-US" sz="2000" dirty="0">
                <a:latin typeface="Scala-Regular"/>
              </a:rPr>
              <a:t> (that disrupts the common ground)</a:t>
            </a:r>
          </a:p>
          <a:p>
            <a:pPr marL="457200" lvl="1" indent="0">
              <a:buNone/>
            </a:pPr>
            <a:r>
              <a:rPr lang="en-US" sz="2000" dirty="0">
                <a:latin typeface="Scala-Regular"/>
              </a:rPr>
              <a:t>3. A </a:t>
            </a:r>
            <a:r>
              <a:rPr lang="en-US" sz="2000" b="1" dirty="0">
                <a:latin typeface="Scala-Regular"/>
              </a:rPr>
              <a:t>response</a:t>
            </a:r>
            <a:r>
              <a:rPr lang="en-US" sz="2000" dirty="0">
                <a:latin typeface="Scala-Regular"/>
              </a:rPr>
              <a:t> to the problem (that says what your paper is going to do about this problem)</a:t>
            </a:r>
          </a:p>
          <a:p>
            <a:pPr marL="0" indent="0">
              <a:buNone/>
            </a:pPr>
            <a:r>
              <a:rPr lang="en-US" sz="2200" dirty="0">
                <a:latin typeface="Scala-Regular"/>
              </a:rPr>
              <a:t>One way to think of these parts is as follows: (1) “Research has shown…” (2) “However,…” (3) “Therefore, this paper will…”</a:t>
            </a:r>
          </a:p>
        </p:txBody>
      </p:sp>
    </p:spTree>
    <p:extLst>
      <p:ext uri="{BB962C8B-B14F-4D97-AF65-F5344CB8AC3E}">
        <p14:creationId xmlns:p14="http://schemas.microsoft.com/office/powerpoint/2010/main" val="1142741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012EC-2BA9-4DED-80CF-ABE6693AEE47}"/>
              </a:ext>
            </a:extLst>
          </p:cNvPr>
          <p:cNvSpPr>
            <a:spLocks noGrp="1"/>
          </p:cNvSpPr>
          <p:nvPr>
            <p:ph type="title"/>
          </p:nvPr>
        </p:nvSpPr>
        <p:spPr/>
        <p:txBody>
          <a:bodyPr/>
          <a:lstStyle/>
          <a:p>
            <a:r>
              <a:rPr lang="en-US" dirty="0"/>
              <a:t>Example	</a:t>
            </a:r>
          </a:p>
        </p:txBody>
      </p:sp>
      <p:sp>
        <p:nvSpPr>
          <p:cNvPr id="3" name="Content Placeholder 2">
            <a:extLst>
              <a:ext uri="{FF2B5EF4-FFF2-40B4-BE49-F238E27FC236}">
                <a16:creationId xmlns:a16="http://schemas.microsoft.com/office/drawing/2014/main" id="{FA03CD37-133F-4322-B2DD-750AE49FC622}"/>
              </a:ext>
            </a:extLst>
          </p:cNvPr>
          <p:cNvSpPr>
            <a:spLocks noGrp="1"/>
          </p:cNvSpPr>
          <p:nvPr>
            <p:ph idx="1"/>
          </p:nvPr>
        </p:nvSpPr>
        <p:spPr>
          <a:xfrm>
            <a:off x="1451579" y="2015732"/>
            <a:ext cx="10418843" cy="3797839"/>
          </a:xfrm>
        </p:spPr>
        <p:txBody>
          <a:bodyPr>
            <a:normAutofit fontScale="85000" lnSpcReduction="10000"/>
          </a:bodyPr>
          <a:lstStyle/>
          <a:p>
            <a:pPr marL="0" indent="0">
              <a:buNone/>
            </a:pPr>
            <a:r>
              <a:rPr lang="en-US" b="1" dirty="0">
                <a:solidFill>
                  <a:srgbClr val="0070C0"/>
                </a:solidFill>
              </a:rPr>
              <a:t>[Common Ground] </a:t>
            </a:r>
            <a:r>
              <a:rPr lang="en-US" dirty="0">
                <a:solidFill>
                  <a:srgbClr val="0070C0"/>
                </a:solidFill>
              </a:rPr>
              <a:t>Research has shown that public health education campaigns can be highly effective at improving healthy behaviors among the general public. For example, a 2015 study by Harvard University demonstrated that a decades-long campaign of public service announcements has helped reduce the rate of smoking in the general public by as much as 50%. In addition, Johnson et al. (2019) found that social media campaigns about the dangers of e-cigarettes significantly reduced the rates of e-cigarette use among high schoolers. </a:t>
            </a:r>
            <a:r>
              <a:rPr lang="en-US" b="1" dirty="0">
                <a:solidFill>
                  <a:schemeClr val="accent1"/>
                </a:solidFill>
              </a:rPr>
              <a:t>[Problem] </a:t>
            </a:r>
            <a:r>
              <a:rPr lang="en-US" dirty="0">
                <a:solidFill>
                  <a:schemeClr val="accent1"/>
                </a:solidFill>
              </a:rPr>
              <a:t>However, insufficient scholarly attention has been given to the role that popular culture can play in improving these health education campaigns. Some studies have examined the effectiveness of celebrity spokespeople in increasing a public health campaigns’ broad appeal (e.g., Cosgrove, 2011; Draper, 2017 ). Yet few studies have looked at the role of popular culture more broadly, including the use of popular music and the integration of other popular media (e.g., video games) to increase the reach and effectiveness of these campaigns.  </a:t>
            </a:r>
            <a:r>
              <a:rPr lang="en-US" b="1" dirty="0">
                <a:solidFill>
                  <a:srgbClr val="00B050"/>
                </a:solidFill>
              </a:rPr>
              <a:t>[Response] </a:t>
            </a:r>
            <a:r>
              <a:rPr lang="en-US" dirty="0">
                <a:solidFill>
                  <a:srgbClr val="00B050"/>
                </a:solidFill>
              </a:rPr>
              <a:t>Therefore, this paper examines an innovative new multimedia anti-smoking campaign that targets the younger demographic by incorporating multiple elements of popular culture. The goal is to assess the effectiveness of this campaign and determine what lessons can be learned for improving such campaigns in general. </a:t>
            </a:r>
          </a:p>
        </p:txBody>
      </p:sp>
    </p:spTree>
    <p:extLst>
      <p:ext uri="{BB962C8B-B14F-4D97-AF65-F5344CB8AC3E}">
        <p14:creationId xmlns:p14="http://schemas.microsoft.com/office/powerpoint/2010/main" val="2927386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C2C1-9888-F5C8-1F1D-E74756FB126F}"/>
              </a:ext>
            </a:extLst>
          </p:cNvPr>
          <p:cNvSpPr>
            <a:spLocks noGrp="1"/>
          </p:cNvSpPr>
          <p:nvPr>
            <p:ph type="title"/>
          </p:nvPr>
        </p:nvSpPr>
        <p:spPr/>
        <p:txBody>
          <a:bodyPr/>
          <a:lstStyle/>
          <a:p>
            <a:r>
              <a:rPr lang="en-US" dirty="0"/>
              <a:t>Side note: Claim, Reason, &amp; Evidence</a:t>
            </a:r>
          </a:p>
        </p:txBody>
      </p:sp>
      <p:sp>
        <p:nvSpPr>
          <p:cNvPr id="3" name="Content Placeholder 2">
            <a:extLst>
              <a:ext uri="{FF2B5EF4-FFF2-40B4-BE49-F238E27FC236}">
                <a16:creationId xmlns:a16="http://schemas.microsoft.com/office/drawing/2014/main" id="{BC840572-449F-E240-F808-A905506335D8}"/>
              </a:ext>
            </a:extLst>
          </p:cNvPr>
          <p:cNvSpPr>
            <a:spLocks noGrp="1"/>
          </p:cNvSpPr>
          <p:nvPr>
            <p:ph idx="1"/>
          </p:nvPr>
        </p:nvSpPr>
        <p:spPr/>
        <p:txBody>
          <a:bodyPr>
            <a:normAutofit/>
          </a:bodyPr>
          <a:lstStyle/>
          <a:p>
            <a:pPr marL="0" indent="0">
              <a:buNone/>
            </a:pPr>
            <a:r>
              <a:rPr lang="en-US" dirty="0"/>
              <a:t>An argument is A CLAIM which is based on REASONS which in turn are supported by EVIDENCE.</a:t>
            </a:r>
          </a:p>
          <a:p>
            <a:pPr marL="457200" lvl="1" indent="0">
              <a:buNone/>
            </a:pPr>
            <a:r>
              <a:rPr lang="en-US" dirty="0"/>
              <a:t>An example of a simple argument is:</a:t>
            </a:r>
          </a:p>
          <a:p>
            <a:pPr marL="457200" lvl="1" indent="0">
              <a:buNone/>
            </a:pPr>
            <a:r>
              <a:rPr lang="en-US" b="1" dirty="0"/>
              <a:t>CLAIM: </a:t>
            </a:r>
            <a:r>
              <a:rPr lang="en-US" dirty="0"/>
              <a:t>Food manufacturers should reduce the amount of sugar added to food items.</a:t>
            </a:r>
          </a:p>
          <a:p>
            <a:pPr marL="457200" lvl="1" indent="0">
              <a:buNone/>
            </a:pPr>
            <a:r>
              <a:rPr lang="en-US" b="1" dirty="0"/>
              <a:t>REASON: </a:t>
            </a:r>
            <a:r>
              <a:rPr lang="en-US" dirty="0"/>
              <a:t>Because overconsumption of sugar is bad for people’s health.</a:t>
            </a:r>
          </a:p>
          <a:p>
            <a:pPr marL="457200" lvl="1" indent="0">
              <a:buNone/>
            </a:pPr>
            <a:r>
              <a:rPr lang="en-US" b="1" dirty="0"/>
              <a:t>EVIDENCE: </a:t>
            </a:r>
            <a:r>
              <a:rPr lang="en-US" dirty="0"/>
              <a:t>Research has shown that overconsumption of sugar is implicated in chronic health disorders such as obesity and cardiovascular disease (Bleich &amp; Vercammen, 2020; Schmidt, 2014; Yang et al., 2014).</a:t>
            </a:r>
          </a:p>
          <a:p>
            <a:pPr marL="0" indent="0">
              <a:buNone/>
            </a:pPr>
            <a:endParaRPr lang="en-US" dirty="0"/>
          </a:p>
        </p:txBody>
      </p:sp>
    </p:spTree>
    <p:extLst>
      <p:ext uri="{BB962C8B-B14F-4D97-AF65-F5344CB8AC3E}">
        <p14:creationId xmlns:p14="http://schemas.microsoft.com/office/powerpoint/2010/main" val="1899512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C2C1-9888-F5C8-1F1D-E74756FB126F}"/>
              </a:ext>
            </a:extLst>
          </p:cNvPr>
          <p:cNvSpPr>
            <a:spLocks noGrp="1"/>
          </p:cNvSpPr>
          <p:nvPr>
            <p:ph type="title"/>
          </p:nvPr>
        </p:nvSpPr>
        <p:spPr/>
        <p:txBody>
          <a:bodyPr/>
          <a:lstStyle/>
          <a:p>
            <a:r>
              <a:rPr lang="en-US" dirty="0"/>
              <a:t>Side note: Claim, Reason, &amp; Evidence – 2</a:t>
            </a:r>
          </a:p>
        </p:txBody>
      </p:sp>
      <p:sp>
        <p:nvSpPr>
          <p:cNvPr id="3" name="Content Placeholder 2">
            <a:extLst>
              <a:ext uri="{FF2B5EF4-FFF2-40B4-BE49-F238E27FC236}">
                <a16:creationId xmlns:a16="http://schemas.microsoft.com/office/drawing/2014/main" id="{BC840572-449F-E240-F808-A905506335D8}"/>
              </a:ext>
            </a:extLst>
          </p:cNvPr>
          <p:cNvSpPr>
            <a:spLocks noGrp="1"/>
          </p:cNvSpPr>
          <p:nvPr>
            <p:ph idx="1"/>
          </p:nvPr>
        </p:nvSpPr>
        <p:spPr/>
        <p:txBody>
          <a:bodyPr>
            <a:normAutofit/>
          </a:bodyPr>
          <a:lstStyle/>
          <a:p>
            <a:r>
              <a:rPr lang="en-US" dirty="0"/>
              <a:t>Depending on your topic &amp; audience, the reason might be obvious (and thus unstated).</a:t>
            </a:r>
          </a:p>
          <a:p>
            <a:endParaRPr lang="en-US" dirty="0"/>
          </a:p>
          <a:p>
            <a:r>
              <a:rPr lang="en-US" dirty="0"/>
              <a:t>But the “mean” reader always demands evidence. </a:t>
            </a:r>
          </a:p>
          <a:p>
            <a:endParaRPr lang="en-US" dirty="0"/>
          </a:p>
          <a:p>
            <a:r>
              <a:rPr lang="en-US" dirty="0"/>
              <a:t>So, common grounds and problem statements involve CLAIMS that require EVIDENCE in the form of citations (you can see this point in action on the example slide) </a:t>
            </a:r>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48985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26C8F-DF33-E413-9920-674BF860B021}"/>
              </a:ext>
            </a:extLst>
          </p:cNvPr>
          <p:cNvSpPr>
            <a:spLocks noGrp="1"/>
          </p:cNvSpPr>
          <p:nvPr>
            <p:ph type="title"/>
          </p:nvPr>
        </p:nvSpPr>
        <p:spPr/>
        <p:txBody>
          <a:bodyPr/>
          <a:lstStyle/>
          <a:p>
            <a:r>
              <a:rPr lang="en-US" dirty="0"/>
              <a:t>Practice –  Identify common ground etc.</a:t>
            </a:r>
          </a:p>
        </p:txBody>
      </p:sp>
      <p:sp>
        <p:nvSpPr>
          <p:cNvPr id="3" name="Content Placeholder 2">
            <a:extLst>
              <a:ext uri="{FF2B5EF4-FFF2-40B4-BE49-F238E27FC236}">
                <a16:creationId xmlns:a16="http://schemas.microsoft.com/office/drawing/2014/main" id="{58D5C91B-C9FE-73AE-EFF2-DC42ABB34419}"/>
              </a:ext>
            </a:extLst>
          </p:cNvPr>
          <p:cNvSpPr>
            <a:spLocks noGrp="1"/>
          </p:cNvSpPr>
          <p:nvPr>
            <p:ph idx="1"/>
          </p:nvPr>
        </p:nvSpPr>
        <p:spPr>
          <a:xfrm>
            <a:off x="1451579" y="1928472"/>
            <a:ext cx="10740421" cy="4125009"/>
          </a:xfrm>
        </p:spPr>
        <p:txBody>
          <a:bodyPr>
            <a:normAutofit fontScale="85000" lnSpcReduction="10000"/>
          </a:bodyPr>
          <a:lstStyle/>
          <a:p>
            <a:pPr marL="0" indent="0">
              <a:lnSpc>
                <a:spcPct val="170000"/>
              </a:lnSpc>
              <a:spcBef>
                <a:spcPts val="0"/>
              </a:spcBef>
              <a:buNone/>
            </a:pPr>
            <a:r>
              <a:rPr lang="en-US" dirty="0"/>
              <a:t>(1) The traditional formulation of quantum field theory—encoded in its very name— is built on the two pillars of locality and unitarity… (2) Starting with massless particles of spin-one or higher, we are forced to introduce even larger, gauge redundancies… (3) All of these developments have made it completely clear that there are powerful new mathematical structures underlying the extraordinary properties of scattering amplitudes in gauge theories. (4) If history is any guide, formulating and understanding the physics in a way that makes the symmetries manifest should play a central role in the story.  (5) The Grassmannian picture does this, but up to this point there has been little understanding for why this formulation exists, exactly how it works, or where it comes from physically. (6) Our primary goal in this note is to resolve this unsatisfactory state of affairs.  (7) We will derive the connection between scattering amplitudes and the Grassmannian, starting physically from first principles… </a:t>
            </a:r>
          </a:p>
          <a:p>
            <a:pPr marL="0" indent="0">
              <a:buNone/>
            </a:pPr>
            <a:r>
              <a:rPr lang="en-US" sz="1050" b="1" dirty="0"/>
              <a:t>Source: </a:t>
            </a:r>
            <a:r>
              <a:rPr lang="en-US" sz="1050" dirty="0" err="1"/>
              <a:t>Arkani</a:t>
            </a:r>
            <a:r>
              <a:rPr lang="en-US" sz="1050" dirty="0"/>
              <a:t>-Hamed et al. (2014). https://arxiv.org/pdf/1212.5605.pdf</a:t>
            </a:r>
          </a:p>
          <a:p>
            <a:pPr marL="0" indent="0">
              <a:buNone/>
            </a:pPr>
            <a:endParaRPr lang="en-US" dirty="0"/>
          </a:p>
        </p:txBody>
      </p:sp>
    </p:spTree>
    <p:extLst>
      <p:ext uri="{BB962C8B-B14F-4D97-AF65-F5344CB8AC3E}">
        <p14:creationId xmlns:p14="http://schemas.microsoft.com/office/powerpoint/2010/main" val="1861140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26C8F-DF33-E413-9920-674BF860B021}"/>
              </a:ext>
            </a:extLst>
          </p:cNvPr>
          <p:cNvSpPr>
            <a:spLocks noGrp="1"/>
          </p:cNvSpPr>
          <p:nvPr>
            <p:ph type="title"/>
          </p:nvPr>
        </p:nvSpPr>
        <p:spPr/>
        <p:txBody>
          <a:bodyPr/>
          <a:lstStyle/>
          <a:p>
            <a:r>
              <a:rPr lang="en-US" dirty="0"/>
              <a:t>Practice - Answer</a:t>
            </a:r>
          </a:p>
        </p:txBody>
      </p:sp>
      <p:sp>
        <p:nvSpPr>
          <p:cNvPr id="3" name="Content Placeholder 2">
            <a:extLst>
              <a:ext uri="{FF2B5EF4-FFF2-40B4-BE49-F238E27FC236}">
                <a16:creationId xmlns:a16="http://schemas.microsoft.com/office/drawing/2014/main" id="{58D5C91B-C9FE-73AE-EFF2-DC42ABB34419}"/>
              </a:ext>
            </a:extLst>
          </p:cNvPr>
          <p:cNvSpPr>
            <a:spLocks noGrp="1"/>
          </p:cNvSpPr>
          <p:nvPr>
            <p:ph idx="1"/>
          </p:nvPr>
        </p:nvSpPr>
        <p:spPr>
          <a:xfrm>
            <a:off x="1451579" y="1853754"/>
            <a:ext cx="10740421" cy="4125009"/>
          </a:xfrm>
        </p:spPr>
        <p:txBody>
          <a:bodyPr>
            <a:normAutofit fontScale="85000" lnSpcReduction="10000"/>
          </a:bodyPr>
          <a:lstStyle/>
          <a:p>
            <a:pPr marL="0" indent="0">
              <a:lnSpc>
                <a:spcPct val="170000"/>
              </a:lnSpc>
              <a:spcBef>
                <a:spcPts val="0"/>
              </a:spcBef>
              <a:buNone/>
            </a:pPr>
            <a:r>
              <a:rPr lang="en-US" b="1" dirty="0">
                <a:solidFill>
                  <a:srgbClr val="0070C0"/>
                </a:solidFill>
              </a:rPr>
              <a:t>[Common Ground] </a:t>
            </a:r>
            <a:r>
              <a:rPr lang="en-US" dirty="0">
                <a:solidFill>
                  <a:srgbClr val="0070C0"/>
                </a:solidFill>
              </a:rPr>
              <a:t>(1) The traditional formulation of quantum field theory—encoded in its very name— is built on the two pillars of locality and unitarity… (2) Starting with massless particles of spin-one or higher, we are forced to introduce even larger, gauge redundancies… (3) All of these developments have made it completely clear that there are powerful new mathematical structures underlying the extraordinary properties of scattering amplitudes in gauge theories. (4) If history is any guide, formulating and understanding the physics in a way that makes the symmetries manifest should play a central role in the story.  </a:t>
            </a:r>
            <a:r>
              <a:rPr lang="en-US" b="1" dirty="0">
                <a:solidFill>
                  <a:schemeClr val="accent1"/>
                </a:solidFill>
              </a:rPr>
              <a:t>[Problem] </a:t>
            </a:r>
            <a:r>
              <a:rPr lang="en-US" dirty="0">
                <a:solidFill>
                  <a:schemeClr val="accent1"/>
                </a:solidFill>
              </a:rPr>
              <a:t>(5) The Grassmannian picture does this, but up to this point there has been little understanding for why this formulation exists, exactly how it works, or where it comes from physically. </a:t>
            </a:r>
            <a:r>
              <a:rPr lang="en-US" b="1" dirty="0">
                <a:solidFill>
                  <a:srgbClr val="00B050"/>
                </a:solidFill>
              </a:rPr>
              <a:t>[RESPONSE] </a:t>
            </a:r>
            <a:r>
              <a:rPr lang="en-US" dirty="0">
                <a:solidFill>
                  <a:srgbClr val="00B050"/>
                </a:solidFill>
              </a:rPr>
              <a:t>(6) Our primary goal in this note is to resolve this unsatisfactory state of affairs.  (7) We will derive the connection between scattering amplitudes and the Grassmannian, starting physically from first principles… </a:t>
            </a:r>
          </a:p>
          <a:p>
            <a:pPr marL="0" indent="0">
              <a:buNone/>
            </a:pPr>
            <a:r>
              <a:rPr lang="en-US" sz="1050" b="1" dirty="0"/>
              <a:t>Source: </a:t>
            </a:r>
            <a:r>
              <a:rPr lang="en-US" sz="1050" dirty="0" err="1"/>
              <a:t>Arkani</a:t>
            </a:r>
            <a:r>
              <a:rPr lang="en-US" sz="1050" dirty="0"/>
              <a:t>-Hamed et al. (2014). https://arxiv.org/pdf/1212.5605.pdf</a:t>
            </a:r>
          </a:p>
          <a:p>
            <a:pPr marL="0" indent="0">
              <a:buNone/>
            </a:pPr>
            <a:endParaRPr lang="en-US" dirty="0"/>
          </a:p>
        </p:txBody>
      </p:sp>
    </p:spTree>
    <p:extLst>
      <p:ext uri="{BB962C8B-B14F-4D97-AF65-F5344CB8AC3E}">
        <p14:creationId xmlns:p14="http://schemas.microsoft.com/office/powerpoint/2010/main" val="2125420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08C46-6E53-36FA-71D8-2D1E2197407A}"/>
              </a:ext>
            </a:extLst>
          </p:cNvPr>
          <p:cNvSpPr>
            <a:spLocks noGrp="1"/>
          </p:cNvSpPr>
          <p:nvPr>
            <p:ph type="title"/>
          </p:nvPr>
        </p:nvSpPr>
        <p:spPr/>
        <p:txBody>
          <a:bodyPr/>
          <a:lstStyle/>
          <a:p>
            <a:r>
              <a:rPr lang="en-US" dirty="0"/>
              <a:t>Research questions	</a:t>
            </a:r>
          </a:p>
        </p:txBody>
      </p:sp>
      <p:sp>
        <p:nvSpPr>
          <p:cNvPr id="3" name="Content Placeholder 2">
            <a:extLst>
              <a:ext uri="{FF2B5EF4-FFF2-40B4-BE49-F238E27FC236}">
                <a16:creationId xmlns:a16="http://schemas.microsoft.com/office/drawing/2014/main" id="{34619F39-DA24-9B57-CBC4-34BE1FE846AA}"/>
              </a:ext>
            </a:extLst>
          </p:cNvPr>
          <p:cNvSpPr>
            <a:spLocks noGrp="1"/>
          </p:cNvSpPr>
          <p:nvPr>
            <p:ph idx="1"/>
          </p:nvPr>
        </p:nvSpPr>
        <p:spPr/>
        <p:txBody>
          <a:bodyPr>
            <a:normAutofit/>
          </a:bodyPr>
          <a:lstStyle/>
          <a:p>
            <a:r>
              <a:rPr lang="en-US" dirty="0"/>
              <a:t>Your “Response” (what you’re going to do about the problem) leads naturally to the research questions. </a:t>
            </a:r>
          </a:p>
          <a:p>
            <a:r>
              <a:rPr lang="en-US" dirty="0"/>
              <a:t>Good research questions build on discussion already happening in the field. They should be interesting and provide something new or fill in a “gap.”</a:t>
            </a:r>
          </a:p>
          <a:p>
            <a:r>
              <a:rPr lang="en-US" dirty="0"/>
              <a:t>They should have a limited scope:</a:t>
            </a:r>
          </a:p>
          <a:p>
            <a:pPr lvl="1"/>
            <a:r>
              <a:rPr lang="en-US" dirty="0"/>
              <a:t>POOR - Why did it rain all day?</a:t>
            </a:r>
          </a:p>
          <a:p>
            <a:pPr lvl="1"/>
            <a:r>
              <a:rPr lang="en-US" dirty="0"/>
              <a:t>BETTER - What climatological factors in Southern California in early spring 2025 made rain more likely? </a:t>
            </a:r>
          </a:p>
          <a:p>
            <a:endParaRPr lang="en-US" dirty="0"/>
          </a:p>
        </p:txBody>
      </p:sp>
    </p:spTree>
    <p:extLst>
      <p:ext uri="{BB962C8B-B14F-4D97-AF65-F5344CB8AC3E}">
        <p14:creationId xmlns:p14="http://schemas.microsoft.com/office/powerpoint/2010/main" val="535345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7DA3-175B-5A8C-88CD-7AE13B59E927}"/>
              </a:ext>
            </a:extLst>
          </p:cNvPr>
          <p:cNvSpPr>
            <a:spLocks noGrp="1"/>
          </p:cNvSpPr>
          <p:nvPr>
            <p:ph type="title"/>
          </p:nvPr>
        </p:nvSpPr>
        <p:spPr>
          <a:xfrm>
            <a:off x="1294362" y="2540956"/>
            <a:ext cx="9603275" cy="1049235"/>
          </a:xfrm>
        </p:spPr>
        <p:txBody>
          <a:bodyPr/>
          <a:lstStyle/>
          <a:p>
            <a:pPr algn="ctr"/>
            <a:r>
              <a:rPr lang="en-US" dirty="0"/>
              <a:t>Literature Review</a:t>
            </a:r>
          </a:p>
        </p:txBody>
      </p:sp>
    </p:spTree>
    <p:extLst>
      <p:ext uri="{BB962C8B-B14F-4D97-AF65-F5344CB8AC3E}">
        <p14:creationId xmlns:p14="http://schemas.microsoft.com/office/powerpoint/2010/main" val="1074220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773B0-762A-6713-AFD4-14627378F5C0}"/>
              </a:ext>
            </a:extLst>
          </p:cNvPr>
          <p:cNvSpPr>
            <a:spLocks noGrp="1"/>
          </p:cNvSpPr>
          <p:nvPr>
            <p:ph type="title"/>
          </p:nvPr>
        </p:nvSpPr>
        <p:spPr/>
        <p:txBody>
          <a:bodyPr/>
          <a:lstStyle/>
          <a:p>
            <a:pPr marL="45720" indent="0">
              <a:buNone/>
            </a:pPr>
            <a:r>
              <a:rPr lang="en-US" sz="3200" b="1" dirty="0"/>
              <a:t>What lit reviews do</a:t>
            </a:r>
          </a:p>
        </p:txBody>
      </p:sp>
      <p:sp>
        <p:nvSpPr>
          <p:cNvPr id="3" name="Content Placeholder 2">
            <a:extLst>
              <a:ext uri="{FF2B5EF4-FFF2-40B4-BE49-F238E27FC236}">
                <a16:creationId xmlns:a16="http://schemas.microsoft.com/office/drawing/2014/main" id="{D51D5B01-572F-8B7E-F5AD-056D5D5E78CD}"/>
              </a:ext>
            </a:extLst>
          </p:cNvPr>
          <p:cNvSpPr>
            <a:spLocks noGrp="1"/>
          </p:cNvSpPr>
          <p:nvPr>
            <p:ph idx="1"/>
          </p:nvPr>
        </p:nvSpPr>
        <p:spPr/>
        <p:txBody>
          <a:bodyPr>
            <a:normAutofit/>
          </a:bodyPr>
          <a:lstStyle/>
          <a:p>
            <a:pPr marL="45720" indent="0">
              <a:buNone/>
            </a:pPr>
            <a:r>
              <a:rPr lang="en-US" sz="3200" dirty="0"/>
              <a:t>Lit reviews have 2 main functions:</a:t>
            </a:r>
          </a:p>
          <a:p>
            <a:pPr marL="1062990" lvl="2" indent="-514350">
              <a:buFont typeface="+mj-lt"/>
              <a:buAutoNum type="arabicPeriod"/>
            </a:pPr>
            <a:r>
              <a:rPr lang="en-US" sz="2800" dirty="0"/>
              <a:t>To give the reader the background needed to understand your topic or question. </a:t>
            </a:r>
          </a:p>
          <a:p>
            <a:pPr marL="1062990" lvl="2" indent="-514350">
              <a:buFont typeface="+mj-lt"/>
              <a:buAutoNum type="arabicPeriod"/>
            </a:pPr>
            <a:r>
              <a:rPr lang="en-US" sz="2800" dirty="0"/>
              <a:t>To point out gaps in knowledge that demonstrate why  more study is needed  (i.e., why YOU are doing a new study). </a:t>
            </a:r>
          </a:p>
        </p:txBody>
      </p:sp>
    </p:spTree>
    <p:extLst>
      <p:ext uri="{BB962C8B-B14F-4D97-AF65-F5344CB8AC3E}">
        <p14:creationId xmlns:p14="http://schemas.microsoft.com/office/powerpoint/2010/main" val="1175977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short…</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a:t>In the words of the insightful “Thesis Whisperer” blog, a good literature review is:</a:t>
            </a:r>
          </a:p>
          <a:p>
            <a:pPr marL="0" indent="0">
              <a:buNone/>
            </a:pPr>
            <a:endParaRPr lang="en-US" dirty="0"/>
          </a:p>
          <a:p>
            <a:pPr marL="0" indent="0">
              <a:buNone/>
            </a:pPr>
            <a:r>
              <a:rPr lang="en-US" sz="3200" dirty="0"/>
              <a:t>“a simple, but competent run through of the major authors with a thread of an argument running through the whole. The argument should be connected to why you are bothering to do the study.”</a:t>
            </a:r>
          </a:p>
          <a:p>
            <a:pPr marL="0" indent="0">
              <a:buNone/>
            </a:pPr>
            <a:endParaRPr lang="en-US" dirty="0"/>
          </a:p>
          <a:p>
            <a:pPr marL="0" indent="0">
              <a:buNone/>
            </a:pPr>
            <a:r>
              <a:rPr lang="en-US" sz="1800" dirty="0"/>
              <a:t>The Thesis Whisperer. (2011). 5 ways to fail your PhD [Blog post]. Retrieved from https://thesiswhisperer.com/2011/02/17/5-ways-to-fail-your-phd/</a:t>
            </a:r>
          </a:p>
        </p:txBody>
      </p:sp>
    </p:spTree>
    <p:extLst>
      <p:ext uri="{BB962C8B-B14F-4D97-AF65-F5344CB8AC3E}">
        <p14:creationId xmlns:p14="http://schemas.microsoft.com/office/powerpoint/2010/main" val="3463572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7BD7B-FF2C-C899-31E4-A4DC3FC8F14B}"/>
              </a:ext>
            </a:extLst>
          </p:cNvPr>
          <p:cNvSpPr>
            <a:spLocks noGrp="1"/>
          </p:cNvSpPr>
          <p:nvPr>
            <p:ph type="title"/>
          </p:nvPr>
        </p:nvSpPr>
        <p:spPr/>
        <p:txBody>
          <a:bodyPr/>
          <a:lstStyle/>
          <a:p>
            <a:r>
              <a:rPr lang="en-US" dirty="0"/>
              <a:t>A Lit Review is </a:t>
            </a:r>
            <a:r>
              <a:rPr lang="en-US" u="sng" dirty="0"/>
              <a:t>not</a:t>
            </a:r>
            <a:r>
              <a:rPr lang="en-US" dirty="0"/>
              <a:t> a List of studies</a:t>
            </a:r>
          </a:p>
        </p:txBody>
      </p:sp>
      <p:sp>
        <p:nvSpPr>
          <p:cNvPr id="3" name="Content Placeholder 2">
            <a:extLst>
              <a:ext uri="{FF2B5EF4-FFF2-40B4-BE49-F238E27FC236}">
                <a16:creationId xmlns:a16="http://schemas.microsoft.com/office/drawing/2014/main" id="{AEF147EA-BA69-B8B5-12E2-2682675713D4}"/>
              </a:ext>
            </a:extLst>
          </p:cNvPr>
          <p:cNvSpPr>
            <a:spLocks noGrp="1"/>
          </p:cNvSpPr>
          <p:nvPr>
            <p:ph idx="1"/>
          </p:nvPr>
        </p:nvSpPr>
        <p:spPr/>
        <p:txBody>
          <a:bodyPr/>
          <a:lstStyle/>
          <a:p>
            <a:r>
              <a:rPr lang="en-US" dirty="0"/>
              <a:t>Organize the lit review by ideas.</a:t>
            </a:r>
          </a:p>
          <a:p>
            <a:endParaRPr lang="en-US" dirty="0"/>
          </a:p>
          <a:p>
            <a:r>
              <a:rPr lang="en-US" dirty="0"/>
              <a:t>Synthesize/integrate your discussion. </a:t>
            </a:r>
          </a:p>
          <a:p>
            <a:endParaRPr lang="en-US" dirty="0"/>
          </a:p>
          <a:p>
            <a:r>
              <a:rPr lang="en-US" dirty="0"/>
              <a:t>One way to do this is to organize your discussion around a handful of key “themes.”</a:t>
            </a:r>
          </a:p>
        </p:txBody>
      </p:sp>
    </p:spTree>
    <p:extLst>
      <p:ext uri="{BB962C8B-B14F-4D97-AF65-F5344CB8AC3E}">
        <p14:creationId xmlns:p14="http://schemas.microsoft.com/office/powerpoint/2010/main" val="3618963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9F8F7-C18F-A392-450D-53606F76EE1B}"/>
              </a:ext>
            </a:extLst>
          </p:cNvPr>
          <p:cNvSpPr>
            <a:spLocks noGrp="1"/>
          </p:cNvSpPr>
          <p:nvPr>
            <p:ph type="title"/>
          </p:nvPr>
        </p:nvSpPr>
        <p:spPr>
          <a:xfrm>
            <a:off x="1220842" y="650695"/>
            <a:ext cx="9603275" cy="1049235"/>
          </a:xfrm>
        </p:spPr>
        <p:txBody>
          <a:bodyPr/>
          <a:lstStyle/>
          <a:p>
            <a:r>
              <a:rPr lang="en-US" dirty="0"/>
              <a:t>Example</a:t>
            </a:r>
          </a:p>
        </p:txBody>
      </p:sp>
      <p:sp>
        <p:nvSpPr>
          <p:cNvPr id="3" name="Content Placeholder 2">
            <a:extLst>
              <a:ext uri="{FF2B5EF4-FFF2-40B4-BE49-F238E27FC236}">
                <a16:creationId xmlns:a16="http://schemas.microsoft.com/office/drawing/2014/main" id="{0A2340F4-7D53-BF47-7D84-B2963A9E4949}"/>
              </a:ext>
            </a:extLst>
          </p:cNvPr>
          <p:cNvSpPr>
            <a:spLocks noGrp="1"/>
          </p:cNvSpPr>
          <p:nvPr>
            <p:ph idx="1"/>
          </p:nvPr>
        </p:nvSpPr>
        <p:spPr>
          <a:xfrm>
            <a:off x="775218" y="1938463"/>
            <a:ext cx="10641563" cy="4371392"/>
          </a:xfrm>
        </p:spPr>
        <p:txBody>
          <a:bodyPr>
            <a:normAutofit fontScale="85000" lnSpcReduction="20000"/>
          </a:bodyPr>
          <a:lstStyle/>
          <a:p>
            <a:pPr lvl="2"/>
            <a:r>
              <a:rPr lang="en-US" sz="2400" dirty="0"/>
              <a:t>Introduction &amp; Problem Statement.</a:t>
            </a:r>
          </a:p>
          <a:p>
            <a:pPr lvl="3"/>
            <a:r>
              <a:rPr lang="en-US" sz="2200" dirty="0"/>
              <a:t>Common Ground: “Research has shown that students from marginalized groups often face barriers to persistence and retention in their degree programs… Several studies have identified such barriers facing Zombie college students…”</a:t>
            </a:r>
          </a:p>
          <a:p>
            <a:pPr lvl="3"/>
            <a:r>
              <a:rPr lang="en-US" sz="2200" dirty="0"/>
              <a:t>Problem (that destabilizes the common ground): “However, few studies have examined the experiences of Zombie undergraduates who face such barriers, focusing instead on institutional barriers…”</a:t>
            </a:r>
          </a:p>
          <a:p>
            <a:pPr lvl="3"/>
            <a:r>
              <a:rPr lang="en-US" sz="2200" dirty="0"/>
              <a:t>Response:  “Therefore, this study explores the experiences of Zombie undergraduates at a 4-year public university to understand the barriers they face…” </a:t>
            </a:r>
          </a:p>
          <a:p>
            <a:pPr lvl="2"/>
            <a:r>
              <a:rPr lang="en-US" sz="2600" b="1" dirty="0"/>
              <a:t>Literature Review…</a:t>
            </a:r>
          </a:p>
          <a:p>
            <a:pPr marL="45720" indent="0">
              <a:buNone/>
            </a:pPr>
            <a:r>
              <a:rPr lang="en-US" dirty="0"/>
              <a:t>Now, the lit review is going to examine the scholarly research related to achieve the 2 functions mentioned earlier: (1)  Give the reader background on what’s already been studied on the topic, (2) point out the things that researchers haven’t figured out, which is why we have the </a:t>
            </a:r>
            <a:r>
              <a:rPr lang="en-US" b="1" dirty="0"/>
              <a:t>problem</a:t>
            </a:r>
            <a:r>
              <a:rPr lang="en-US" dirty="0"/>
              <a:t> above. </a:t>
            </a:r>
          </a:p>
        </p:txBody>
      </p:sp>
    </p:spTree>
    <p:extLst>
      <p:ext uri="{BB962C8B-B14F-4D97-AF65-F5344CB8AC3E}">
        <p14:creationId xmlns:p14="http://schemas.microsoft.com/office/powerpoint/2010/main" val="2099400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9F8F7-C18F-A392-450D-53606F76EE1B}"/>
              </a:ext>
            </a:extLst>
          </p:cNvPr>
          <p:cNvSpPr>
            <a:spLocks noGrp="1"/>
          </p:cNvSpPr>
          <p:nvPr>
            <p:ph type="title"/>
          </p:nvPr>
        </p:nvSpPr>
        <p:spPr>
          <a:xfrm>
            <a:off x="1220842" y="650695"/>
            <a:ext cx="9603275" cy="1049235"/>
          </a:xfrm>
        </p:spPr>
        <p:txBody>
          <a:bodyPr/>
          <a:lstStyle/>
          <a:p>
            <a:r>
              <a:rPr lang="en-US" dirty="0"/>
              <a:t>Example - 2</a:t>
            </a:r>
          </a:p>
        </p:txBody>
      </p:sp>
      <p:pic>
        <p:nvPicPr>
          <p:cNvPr id="5" name="Content Placeholder 4" descr="A paper with text on it&#10;&#10;Description automatically generated">
            <a:extLst>
              <a:ext uri="{FF2B5EF4-FFF2-40B4-BE49-F238E27FC236}">
                <a16:creationId xmlns:a16="http://schemas.microsoft.com/office/drawing/2014/main" id="{A5C4120D-F3A0-9A03-4353-ABA7B49133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9220" y="1339712"/>
            <a:ext cx="8928752" cy="5171924"/>
          </a:xfrm>
        </p:spPr>
      </p:pic>
    </p:spTree>
    <p:extLst>
      <p:ext uri="{BB962C8B-B14F-4D97-AF65-F5344CB8AC3E}">
        <p14:creationId xmlns:p14="http://schemas.microsoft.com/office/powerpoint/2010/main" val="417152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9F8F7-C18F-A392-450D-53606F76EE1B}"/>
              </a:ext>
            </a:extLst>
          </p:cNvPr>
          <p:cNvSpPr>
            <a:spLocks noGrp="1"/>
          </p:cNvSpPr>
          <p:nvPr>
            <p:ph type="title"/>
          </p:nvPr>
        </p:nvSpPr>
        <p:spPr>
          <a:xfrm>
            <a:off x="1220842" y="650695"/>
            <a:ext cx="9603275" cy="1049235"/>
          </a:xfrm>
        </p:spPr>
        <p:txBody>
          <a:bodyPr/>
          <a:lstStyle/>
          <a:p>
            <a:r>
              <a:rPr lang="en-US" dirty="0"/>
              <a:t>Example - 3</a:t>
            </a:r>
          </a:p>
        </p:txBody>
      </p:sp>
      <p:sp>
        <p:nvSpPr>
          <p:cNvPr id="4" name="Content Placeholder 3">
            <a:extLst>
              <a:ext uri="{FF2B5EF4-FFF2-40B4-BE49-F238E27FC236}">
                <a16:creationId xmlns:a16="http://schemas.microsoft.com/office/drawing/2014/main" id="{5253F61F-4FF7-45D3-3E91-1B2CCE276B21}"/>
              </a:ext>
            </a:extLst>
          </p:cNvPr>
          <p:cNvSpPr>
            <a:spLocks noGrp="1"/>
          </p:cNvSpPr>
          <p:nvPr>
            <p:ph idx="1"/>
          </p:nvPr>
        </p:nvSpPr>
        <p:spPr>
          <a:xfrm>
            <a:off x="1294362" y="1295294"/>
            <a:ext cx="10602074" cy="5562705"/>
          </a:xfrm>
        </p:spPr>
        <p:txBody>
          <a:bodyPr>
            <a:normAutofit fontScale="70000" lnSpcReduction="20000"/>
          </a:bodyPr>
          <a:lstStyle/>
          <a:p>
            <a:pPr marL="0" indent="0">
              <a:buNone/>
            </a:pPr>
            <a:r>
              <a:rPr lang="en-US" b="1" dirty="0"/>
              <a:t>Dietary Needs </a:t>
            </a:r>
          </a:p>
          <a:p>
            <a:pPr marL="0" indent="0">
              <a:buNone/>
            </a:pPr>
            <a:r>
              <a:rPr lang="en-US" dirty="0"/>
              <a:t>A large body of literature indicates that Zombie undergraduate students face barriers and challenges resulting from their highly specific dietary needs (Brooks, 2006; </a:t>
            </a:r>
            <a:r>
              <a:rPr lang="en-US" dirty="0" err="1"/>
              <a:t>Fulci</a:t>
            </a:r>
            <a:r>
              <a:rPr lang="en-US" dirty="0"/>
              <a:t>, 1979; Kirkman &amp; Darabont, 2010; Levine, 2013; Romero, 1968, 1985). It is sometimes stated that Zombies must eat brains to survive (e.g., Jackson, 1992; O’Bannon, 1985), but this claim is based mostly on stereotypes; for example, the pioneering work of George A. Romero (1968, 1978, 1985, 2005, 2007, 2009) has extensively documented the diversity of Zombie diets, which include both live and recently deceased flesh (not restricted to brains). Stereotypes notwithstanding, such highly specific dietary needs present challenges for college campuses attempting to meet the needs of Zombie students (Seok-Jung, 2014). Some studies have found that campuses’ efforts to provide Zombie-appropriate meal choices at cafeterias were stymied by “discriminatory” federal legislation (Fleischer, 2009, 2019; Jarmusch, 2019). Other studies found that campus officials themselves often resisted efforts to make their food offerings more Zombie-friendly, in many cases on the basis of insensitive and politically motivated views (Levine, 2013; Romero, 2009). For example, Romero (2009) and Levine (2013) have studied anti-Zombie racism and its stifling effects on campus efforts to accommodate Zombie students. Taken together, these intersecting issues (highly-specific dietary needs, discriminatory federal legislation, anti-Zombie racism) create serious barriers and challenges for Zombie students, which in turn negatively impact the persistence and retention of these students in degree programs (Fresco, 2017; Sang-Ho, 2016)... </a:t>
            </a:r>
          </a:p>
          <a:p>
            <a:pPr marL="0" indent="0">
              <a:buNone/>
            </a:pPr>
            <a:r>
              <a:rPr lang="en-US" dirty="0"/>
              <a:t>…As noted elsewhere in this study, research has demonstrated that Zombie students have low rates of persistence and retention compared to their non-Zombie peers, a problem that has persisted for decades (Department of Education, 2018; King &amp; Romero, 1982; Snyder, 2004). Recent work has shown that, for specific campuses, these low rates are strongly correlated with the above-mentioned inadequate attention to Zombie dietary needs…</a:t>
            </a:r>
          </a:p>
          <a:p>
            <a:pPr marL="0" indent="0">
              <a:buNone/>
            </a:pPr>
            <a:r>
              <a:rPr lang="en-US" b="1" dirty="0"/>
              <a:t>Medical Concerns</a:t>
            </a:r>
          </a:p>
          <a:p>
            <a:pPr marL="0" indent="0">
              <a:buNone/>
            </a:pPr>
            <a:r>
              <a:rPr lang="en-US" dirty="0"/>
              <a:t>Medical concerns represent another key theme that emerges in the literature on barriers facing Zombie undergraduates (Sung-il et al., 2022). Since Zombie tissues are technically </a:t>
            </a:r>
          </a:p>
        </p:txBody>
      </p:sp>
    </p:spTree>
    <p:extLst>
      <p:ext uri="{BB962C8B-B14F-4D97-AF65-F5344CB8AC3E}">
        <p14:creationId xmlns:p14="http://schemas.microsoft.com/office/powerpoint/2010/main" val="1184899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11A4A-E8A5-BEAB-BBD6-E873BF7BC0B0}"/>
              </a:ext>
            </a:extLst>
          </p:cNvPr>
          <p:cNvSpPr>
            <a:spLocks noGrp="1"/>
          </p:cNvSpPr>
          <p:nvPr>
            <p:ph type="title"/>
          </p:nvPr>
        </p:nvSpPr>
        <p:spPr/>
        <p:txBody>
          <a:bodyPr/>
          <a:lstStyle/>
          <a:p>
            <a:r>
              <a:rPr lang="en-US" dirty="0"/>
              <a:t>How to pick themes</a:t>
            </a:r>
          </a:p>
        </p:txBody>
      </p:sp>
      <p:sp>
        <p:nvSpPr>
          <p:cNvPr id="3" name="Content Placeholder 2">
            <a:extLst>
              <a:ext uri="{FF2B5EF4-FFF2-40B4-BE49-F238E27FC236}">
                <a16:creationId xmlns:a16="http://schemas.microsoft.com/office/drawing/2014/main" id="{2641434C-5F59-46CC-6794-7ED4684F1A2C}"/>
              </a:ext>
            </a:extLst>
          </p:cNvPr>
          <p:cNvSpPr>
            <a:spLocks noGrp="1"/>
          </p:cNvSpPr>
          <p:nvPr>
            <p:ph idx="1"/>
          </p:nvPr>
        </p:nvSpPr>
        <p:spPr/>
        <p:txBody>
          <a:bodyPr/>
          <a:lstStyle/>
          <a:p>
            <a:pPr marL="0" indent="0">
              <a:buNone/>
            </a:pPr>
            <a:r>
              <a:rPr lang="en-US" dirty="0"/>
              <a:t>Problem:  We don’t know enough about experiences of Zombie undergrads as they relate to barriers to persistence and retention. </a:t>
            </a:r>
          </a:p>
          <a:p>
            <a:pPr marL="0" indent="0">
              <a:buNone/>
            </a:pPr>
            <a:endParaRPr lang="en-US" dirty="0"/>
          </a:p>
          <a:p>
            <a:pPr marL="0" indent="0">
              <a:buNone/>
            </a:pPr>
            <a:r>
              <a:rPr lang="en-US" dirty="0"/>
              <a:t>Themes are often </a:t>
            </a:r>
          </a:p>
          <a:p>
            <a:pPr marL="0" indent="0">
              <a:buNone/>
            </a:pPr>
            <a:r>
              <a:rPr lang="en-US" dirty="0"/>
              <a:t>in the intersections </a:t>
            </a:r>
            <a:r>
              <a:rPr lang="en-US" dirty="0">
                <a:sym typeface="Wingdings" panose="05000000000000000000" pitchFamily="2" charset="2"/>
              </a:rPr>
              <a:t></a:t>
            </a:r>
            <a:endParaRPr lang="en-US" dirty="0"/>
          </a:p>
          <a:p>
            <a:pPr marL="0" indent="0">
              <a:buNone/>
            </a:pPr>
            <a:endParaRPr lang="en-US" dirty="0"/>
          </a:p>
          <a:p>
            <a:pPr marL="0" indent="0">
              <a:buNone/>
            </a:pPr>
            <a:endParaRPr lang="en-US" dirty="0"/>
          </a:p>
        </p:txBody>
      </p:sp>
      <p:graphicFrame>
        <p:nvGraphicFramePr>
          <p:cNvPr id="4" name="Diagram 3">
            <a:extLst>
              <a:ext uri="{FF2B5EF4-FFF2-40B4-BE49-F238E27FC236}">
                <a16:creationId xmlns:a16="http://schemas.microsoft.com/office/drawing/2014/main" id="{CB23E9BF-098B-61AA-F079-018887741A2F}"/>
              </a:ext>
            </a:extLst>
          </p:cNvPr>
          <p:cNvGraphicFramePr/>
          <p:nvPr>
            <p:extLst>
              <p:ext uri="{D42A27DB-BD31-4B8C-83A1-F6EECF244321}">
                <p14:modId xmlns:p14="http://schemas.microsoft.com/office/powerpoint/2010/main" val="1221029615"/>
              </p:ext>
            </p:extLst>
          </p:nvPr>
        </p:nvGraphicFramePr>
        <p:xfrm>
          <a:off x="1952782" y="2760291"/>
          <a:ext cx="7026542" cy="3367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0475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7DA3-175B-5A8C-88CD-7AE13B59E927}"/>
              </a:ext>
            </a:extLst>
          </p:cNvPr>
          <p:cNvSpPr>
            <a:spLocks noGrp="1"/>
          </p:cNvSpPr>
          <p:nvPr>
            <p:ph type="title"/>
          </p:nvPr>
        </p:nvSpPr>
        <p:spPr>
          <a:xfrm>
            <a:off x="1294362" y="2540956"/>
            <a:ext cx="9603275" cy="1049235"/>
          </a:xfrm>
        </p:spPr>
        <p:txBody>
          <a:bodyPr/>
          <a:lstStyle/>
          <a:p>
            <a:pPr algn="ctr"/>
            <a:r>
              <a:rPr lang="en-US" dirty="0"/>
              <a:t>methods</a:t>
            </a:r>
          </a:p>
        </p:txBody>
      </p:sp>
    </p:spTree>
    <p:extLst>
      <p:ext uri="{BB962C8B-B14F-4D97-AF65-F5344CB8AC3E}">
        <p14:creationId xmlns:p14="http://schemas.microsoft.com/office/powerpoint/2010/main" val="774564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982" y="765079"/>
            <a:ext cx="9509759" cy="847067"/>
          </a:xfrm>
        </p:spPr>
        <p:txBody>
          <a:bodyPr>
            <a:normAutofit fontScale="90000"/>
          </a:bodyPr>
          <a:lstStyle/>
          <a:p>
            <a:r>
              <a:rPr lang="en-US" dirty="0"/>
              <a:t>Methods – who, what, where, when, how, why</a:t>
            </a:r>
          </a:p>
        </p:txBody>
      </p:sp>
      <p:graphicFrame>
        <p:nvGraphicFramePr>
          <p:cNvPr id="4" name="Table 3"/>
          <p:cNvGraphicFramePr>
            <a:graphicFrameLocks noGrp="1"/>
          </p:cNvGraphicFramePr>
          <p:nvPr>
            <p:extLst>
              <p:ext uri="{D42A27DB-BD31-4B8C-83A1-F6EECF244321}">
                <p14:modId xmlns:p14="http://schemas.microsoft.com/office/powerpoint/2010/main" val="1534913575"/>
              </p:ext>
            </p:extLst>
          </p:nvPr>
        </p:nvGraphicFramePr>
        <p:xfrm>
          <a:off x="682567" y="2247791"/>
          <a:ext cx="11284990" cy="3230880"/>
        </p:xfrm>
        <a:graphic>
          <a:graphicData uri="http://schemas.openxmlformats.org/drawingml/2006/table">
            <a:tbl>
              <a:tblPr firstRow="1" bandRow="1">
                <a:tableStyleId>{5DA37D80-6434-44D0-A028-1B22A696006F}</a:tableStyleId>
              </a:tblPr>
              <a:tblGrid>
                <a:gridCol w="3988218">
                  <a:extLst>
                    <a:ext uri="{9D8B030D-6E8A-4147-A177-3AD203B41FA5}">
                      <a16:colId xmlns:a16="http://schemas.microsoft.com/office/drawing/2014/main" val="4010452678"/>
                    </a:ext>
                  </a:extLst>
                </a:gridCol>
                <a:gridCol w="7296772">
                  <a:extLst>
                    <a:ext uri="{9D8B030D-6E8A-4147-A177-3AD203B41FA5}">
                      <a16:colId xmlns:a16="http://schemas.microsoft.com/office/drawing/2014/main" val="2701201237"/>
                    </a:ext>
                  </a:extLst>
                </a:gridCol>
              </a:tblGrid>
              <a:tr h="0">
                <a:tc>
                  <a:txBody>
                    <a:bodyPr/>
                    <a:lstStyle/>
                    <a:p>
                      <a:r>
                        <a:rPr lang="en-US" dirty="0"/>
                        <a:t>Move</a:t>
                      </a:r>
                    </a:p>
                  </a:txBody>
                  <a:tcPr/>
                </a:tc>
                <a:tc>
                  <a:txBody>
                    <a:bodyPr/>
                    <a:lstStyle/>
                    <a:p>
                      <a:r>
                        <a:rPr lang="en-US" dirty="0"/>
                        <a:t>Description</a:t>
                      </a:r>
                    </a:p>
                  </a:txBody>
                  <a:tcPr/>
                </a:tc>
                <a:extLst>
                  <a:ext uri="{0D108BD9-81ED-4DB2-BD59-A6C34878D82A}">
                    <a16:rowId xmlns:a16="http://schemas.microsoft.com/office/drawing/2014/main" val="1027332044"/>
                  </a:ext>
                </a:extLst>
              </a:tr>
              <a:tr h="370840">
                <a:tc>
                  <a:txBody>
                    <a:bodyPr/>
                    <a:lstStyle/>
                    <a:p>
                      <a:r>
                        <a:rPr lang="en-US" dirty="0"/>
                        <a:t>Overview</a:t>
                      </a:r>
                    </a:p>
                  </a:txBody>
                  <a:tcPr/>
                </a:tc>
                <a:tc>
                  <a:txBody>
                    <a:bodyPr/>
                    <a:lstStyle/>
                    <a:p>
                      <a:r>
                        <a:rPr lang="en-US" dirty="0"/>
                        <a:t>Short</a:t>
                      </a:r>
                      <a:r>
                        <a:rPr lang="en-US" baseline="0" dirty="0"/>
                        <a:t> summary of research method; near the beginning.</a:t>
                      </a:r>
                      <a:endParaRPr lang="en-US" dirty="0"/>
                    </a:p>
                  </a:txBody>
                  <a:tcPr/>
                </a:tc>
                <a:extLst>
                  <a:ext uri="{0D108BD9-81ED-4DB2-BD59-A6C34878D82A}">
                    <a16:rowId xmlns:a16="http://schemas.microsoft.com/office/drawing/2014/main" val="3234946386"/>
                  </a:ext>
                </a:extLst>
              </a:tr>
              <a:tr h="370840">
                <a:tc>
                  <a:txBody>
                    <a:bodyPr/>
                    <a:lstStyle/>
                    <a:p>
                      <a:r>
                        <a:rPr lang="en-US" dirty="0"/>
                        <a:t>Aims, questions,</a:t>
                      </a:r>
                      <a:r>
                        <a:rPr lang="en-US" baseline="0" dirty="0"/>
                        <a:t> hypothesis</a:t>
                      </a:r>
                      <a:endParaRPr lang="en-US" dirty="0"/>
                    </a:p>
                  </a:txBody>
                  <a:tcPr/>
                </a:tc>
                <a:tc>
                  <a:txBody>
                    <a:bodyPr/>
                    <a:lstStyle/>
                    <a:p>
                      <a:r>
                        <a:rPr lang="en-US" dirty="0"/>
                        <a:t>What</a:t>
                      </a:r>
                      <a:r>
                        <a:rPr lang="en-US" baseline="0" dirty="0"/>
                        <a:t> the research attempts to find out.</a:t>
                      </a:r>
                      <a:endParaRPr lang="en-US" dirty="0"/>
                    </a:p>
                  </a:txBody>
                  <a:tcPr/>
                </a:tc>
                <a:extLst>
                  <a:ext uri="{0D108BD9-81ED-4DB2-BD59-A6C34878D82A}">
                    <a16:rowId xmlns:a16="http://schemas.microsoft.com/office/drawing/2014/main" val="1872034043"/>
                  </a:ext>
                </a:extLst>
              </a:tr>
              <a:tr h="370840">
                <a:tc>
                  <a:txBody>
                    <a:bodyPr/>
                    <a:lstStyle/>
                    <a:p>
                      <a:r>
                        <a:rPr lang="en-US" dirty="0"/>
                        <a:t>Subjects</a:t>
                      </a:r>
                      <a:r>
                        <a:rPr lang="en-US" baseline="0" dirty="0"/>
                        <a:t> &amp;/or materials</a:t>
                      </a:r>
                      <a:endParaRPr lang="en-US" dirty="0"/>
                    </a:p>
                  </a:txBody>
                  <a:tcPr/>
                </a:tc>
                <a:tc>
                  <a:txBody>
                    <a:bodyPr/>
                    <a:lstStyle/>
                    <a:p>
                      <a:r>
                        <a:rPr lang="en-US" dirty="0"/>
                        <a:t>What people,</a:t>
                      </a:r>
                      <a:r>
                        <a:rPr lang="en-US" baseline="0" dirty="0"/>
                        <a:t> groups, or objects were studied, how they were selected, &amp; what materials/equipment were used to study them</a:t>
                      </a:r>
                      <a:endParaRPr lang="en-US" dirty="0"/>
                    </a:p>
                  </a:txBody>
                  <a:tcPr/>
                </a:tc>
                <a:extLst>
                  <a:ext uri="{0D108BD9-81ED-4DB2-BD59-A6C34878D82A}">
                    <a16:rowId xmlns:a16="http://schemas.microsoft.com/office/drawing/2014/main" val="3642229193"/>
                  </a:ext>
                </a:extLst>
              </a:tr>
              <a:tr h="370840">
                <a:tc>
                  <a:txBody>
                    <a:bodyPr/>
                    <a:lstStyle/>
                    <a:p>
                      <a:r>
                        <a:rPr lang="en-US" dirty="0"/>
                        <a:t>Location</a:t>
                      </a:r>
                    </a:p>
                  </a:txBody>
                  <a:tcPr/>
                </a:tc>
                <a:tc>
                  <a:txBody>
                    <a:bodyPr/>
                    <a:lstStyle/>
                    <a:p>
                      <a:r>
                        <a:rPr lang="en-US" dirty="0"/>
                        <a:t>Where</a:t>
                      </a:r>
                      <a:r>
                        <a:rPr lang="en-US" baseline="0" dirty="0"/>
                        <a:t> the research took place (and maybe why)</a:t>
                      </a:r>
                      <a:endParaRPr lang="en-US" dirty="0"/>
                    </a:p>
                  </a:txBody>
                  <a:tcPr/>
                </a:tc>
                <a:extLst>
                  <a:ext uri="{0D108BD9-81ED-4DB2-BD59-A6C34878D82A}">
                    <a16:rowId xmlns:a16="http://schemas.microsoft.com/office/drawing/2014/main" val="2879152143"/>
                  </a:ext>
                </a:extLst>
              </a:tr>
              <a:tr h="370840">
                <a:tc>
                  <a:txBody>
                    <a:bodyPr/>
                    <a:lstStyle/>
                    <a:p>
                      <a:r>
                        <a:rPr lang="en-US" dirty="0"/>
                        <a:t>Procedure</a:t>
                      </a:r>
                    </a:p>
                  </a:txBody>
                  <a:tcPr/>
                </a:tc>
                <a:tc>
                  <a:txBody>
                    <a:bodyPr/>
                    <a:lstStyle/>
                    <a:p>
                      <a:r>
                        <a:rPr lang="en-US" dirty="0"/>
                        <a:t>The process used to obtain the data.</a:t>
                      </a:r>
                    </a:p>
                  </a:txBody>
                  <a:tcPr/>
                </a:tc>
                <a:extLst>
                  <a:ext uri="{0D108BD9-81ED-4DB2-BD59-A6C34878D82A}">
                    <a16:rowId xmlns:a16="http://schemas.microsoft.com/office/drawing/2014/main" val="1423684835"/>
                  </a:ext>
                </a:extLst>
              </a:tr>
              <a:tr h="370840">
                <a:tc>
                  <a:txBody>
                    <a:bodyPr/>
                    <a:lstStyle/>
                    <a:p>
                      <a:r>
                        <a:rPr lang="en-US" dirty="0"/>
                        <a:t>Limitations</a:t>
                      </a:r>
                    </a:p>
                  </a:txBody>
                  <a:tcPr/>
                </a:tc>
                <a:tc>
                  <a:txBody>
                    <a:bodyPr/>
                    <a:lstStyle/>
                    <a:p>
                      <a:r>
                        <a:rPr lang="en-US" dirty="0"/>
                        <a:t>The (potential) shortcomings of the</a:t>
                      </a:r>
                      <a:r>
                        <a:rPr lang="en-US" baseline="0" dirty="0"/>
                        <a:t> method.</a:t>
                      </a:r>
                      <a:endParaRPr lang="en-US" dirty="0"/>
                    </a:p>
                  </a:txBody>
                  <a:tcPr/>
                </a:tc>
                <a:extLst>
                  <a:ext uri="{0D108BD9-81ED-4DB2-BD59-A6C34878D82A}">
                    <a16:rowId xmlns:a16="http://schemas.microsoft.com/office/drawing/2014/main" val="86163071"/>
                  </a:ext>
                </a:extLst>
              </a:tr>
              <a:tr h="370840">
                <a:tc>
                  <a:txBody>
                    <a:bodyPr/>
                    <a:lstStyle/>
                    <a:p>
                      <a:r>
                        <a:rPr lang="en-US" dirty="0"/>
                        <a:t>Data analysis</a:t>
                      </a:r>
                    </a:p>
                  </a:txBody>
                  <a:tcPr/>
                </a:tc>
                <a:tc>
                  <a:txBody>
                    <a:bodyPr/>
                    <a:lstStyle/>
                    <a:p>
                      <a:r>
                        <a:rPr lang="en-US" dirty="0"/>
                        <a:t>How the data was analyzed.</a:t>
                      </a:r>
                    </a:p>
                  </a:txBody>
                  <a:tcPr/>
                </a:tc>
                <a:extLst>
                  <a:ext uri="{0D108BD9-81ED-4DB2-BD59-A6C34878D82A}">
                    <a16:rowId xmlns:a16="http://schemas.microsoft.com/office/drawing/2014/main" val="2089316327"/>
                  </a:ext>
                </a:extLst>
              </a:tr>
            </a:tbl>
          </a:graphicData>
        </a:graphic>
      </p:graphicFrame>
      <p:sp>
        <p:nvSpPr>
          <p:cNvPr id="5" name="TextBox 4"/>
          <p:cNvSpPr txBox="1"/>
          <p:nvPr/>
        </p:nvSpPr>
        <p:spPr>
          <a:xfrm>
            <a:off x="285403" y="5723589"/>
            <a:ext cx="9631680" cy="369332"/>
          </a:xfrm>
          <a:prstGeom prst="rect">
            <a:avLst/>
          </a:prstGeom>
          <a:noFill/>
        </p:spPr>
        <p:txBody>
          <a:bodyPr wrap="square" rtlCol="0">
            <a:spAutoFit/>
          </a:bodyPr>
          <a:lstStyle/>
          <a:p>
            <a:r>
              <a:rPr lang="en-US" b="1" dirty="0"/>
              <a:t>Source: </a:t>
            </a:r>
            <a:r>
              <a:rPr lang="en-US" dirty="0"/>
              <a:t>Peacock (2011), cited by Swales and Feak (2012)</a:t>
            </a:r>
          </a:p>
        </p:txBody>
      </p:sp>
    </p:spTree>
    <p:extLst>
      <p:ext uri="{BB962C8B-B14F-4D97-AF65-F5344CB8AC3E}">
        <p14:creationId xmlns:p14="http://schemas.microsoft.com/office/powerpoint/2010/main" val="1320330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14531-6CD8-253C-D460-C74C0E987C66}"/>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4B891AEE-661C-98BE-F0A2-084019944773}"/>
              </a:ext>
            </a:extLst>
          </p:cNvPr>
          <p:cNvSpPr>
            <a:spLocks noGrp="1"/>
          </p:cNvSpPr>
          <p:nvPr>
            <p:ph idx="1"/>
          </p:nvPr>
        </p:nvSpPr>
        <p:spPr>
          <a:xfrm>
            <a:off x="1451579" y="2015732"/>
            <a:ext cx="9973803" cy="3877068"/>
          </a:xfrm>
        </p:spPr>
        <p:txBody>
          <a:bodyPr>
            <a:normAutofit fontScale="92500"/>
          </a:bodyPr>
          <a:lstStyle/>
          <a:p>
            <a:r>
              <a:rPr lang="en-US" dirty="0"/>
              <a:t>Built in limits to what your study method is capable of accomplishing (often related to assumptions)</a:t>
            </a:r>
          </a:p>
          <a:p>
            <a:endParaRPr lang="en-US" dirty="0"/>
          </a:p>
          <a:p>
            <a:r>
              <a:rPr lang="en-US" dirty="0"/>
              <a:t>Example: You asked participants to self-report how much alcohol they drink. But it is possible that some participants might be embarrassed by their excessive drinking habits and under-report. So, for your study to work, you had to make the </a:t>
            </a:r>
            <a:r>
              <a:rPr lang="en-US" b="1" dirty="0"/>
              <a:t>assumption </a:t>
            </a:r>
            <a:r>
              <a:rPr lang="en-US" dirty="0"/>
              <a:t>that the participants are self-reporting accurately, which </a:t>
            </a:r>
            <a:r>
              <a:rPr lang="en-US" b="1" dirty="0"/>
              <a:t>limits</a:t>
            </a:r>
            <a:r>
              <a:rPr lang="en-US" dirty="0"/>
              <a:t> the potential truthfulness (reliability) of what you found. </a:t>
            </a:r>
          </a:p>
          <a:p>
            <a:pPr marL="0" indent="0">
              <a:buNone/>
            </a:pPr>
            <a:endParaRPr lang="en-US" dirty="0"/>
          </a:p>
          <a:p>
            <a:r>
              <a:rPr lang="en-US" b="1" dirty="0"/>
              <a:t>Can you brainstorm some other possible limitations?</a:t>
            </a:r>
          </a:p>
        </p:txBody>
      </p:sp>
    </p:spTree>
    <p:extLst>
      <p:ext uri="{BB962C8B-B14F-4D97-AF65-F5344CB8AC3E}">
        <p14:creationId xmlns:p14="http://schemas.microsoft.com/office/powerpoint/2010/main" val="403935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7DA3-175B-5A8C-88CD-7AE13B59E927}"/>
              </a:ext>
            </a:extLst>
          </p:cNvPr>
          <p:cNvSpPr>
            <a:spLocks noGrp="1"/>
          </p:cNvSpPr>
          <p:nvPr>
            <p:ph type="title"/>
          </p:nvPr>
        </p:nvSpPr>
        <p:spPr>
          <a:xfrm>
            <a:off x="1294362" y="2540956"/>
            <a:ext cx="9603275" cy="1049235"/>
          </a:xfrm>
        </p:spPr>
        <p:txBody>
          <a:bodyPr/>
          <a:lstStyle/>
          <a:p>
            <a:pPr algn="ctr"/>
            <a:r>
              <a:rPr lang="en-US" dirty="0"/>
              <a:t>results</a:t>
            </a:r>
          </a:p>
        </p:txBody>
      </p:sp>
    </p:spTree>
    <p:extLst>
      <p:ext uri="{BB962C8B-B14F-4D97-AF65-F5344CB8AC3E}">
        <p14:creationId xmlns:p14="http://schemas.microsoft.com/office/powerpoint/2010/main" val="18977582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366" y="834182"/>
            <a:ext cx="9509759" cy="1088136"/>
          </a:xfrm>
        </p:spPr>
        <p:txBody>
          <a:bodyPr>
            <a:normAutofit/>
          </a:bodyPr>
          <a:lstStyle/>
          <a:p>
            <a:r>
              <a:rPr lang="en-US" dirty="0"/>
              <a:t>What results sections do</a:t>
            </a:r>
          </a:p>
        </p:txBody>
      </p:sp>
      <p:sp>
        <p:nvSpPr>
          <p:cNvPr id="3" name="Content Placeholder 2"/>
          <p:cNvSpPr>
            <a:spLocks noGrp="1"/>
          </p:cNvSpPr>
          <p:nvPr>
            <p:ph idx="1"/>
          </p:nvPr>
        </p:nvSpPr>
        <p:spPr>
          <a:xfrm>
            <a:off x="1289845" y="1378250"/>
            <a:ext cx="10360550" cy="5203767"/>
          </a:xfrm>
        </p:spPr>
        <p:txBody>
          <a:bodyPr>
            <a:normAutofit/>
          </a:bodyPr>
          <a:lstStyle/>
          <a:p>
            <a:endParaRPr lang="en-US" dirty="0"/>
          </a:p>
          <a:p>
            <a:r>
              <a:rPr lang="en-US" dirty="0"/>
              <a:t>Present your findings simply and clearly. </a:t>
            </a:r>
          </a:p>
          <a:p>
            <a:r>
              <a:rPr lang="en-US" dirty="0"/>
              <a:t>Summarize/organize your data (</a:t>
            </a:r>
            <a:r>
              <a:rPr lang="en-US" b="1" dirty="0"/>
              <a:t>not a “data dump”)</a:t>
            </a:r>
          </a:p>
          <a:p>
            <a:r>
              <a:rPr lang="en-US" dirty="0"/>
              <a:t>Report only representative data – not every single datum</a:t>
            </a:r>
          </a:p>
          <a:p>
            <a:r>
              <a:rPr lang="en-US" dirty="0"/>
              <a:t>Repeat in the text only the most important findings shown in tables and graphs.</a:t>
            </a:r>
          </a:p>
          <a:p>
            <a:r>
              <a:rPr lang="en-US" dirty="0"/>
              <a:t>Include negative data—what was not found—only if useful for interpreting the results</a:t>
            </a:r>
          </a:p>
          <a:p>
            <a:r>
              <a:rPr lang="en-US" dirty="0"/>
              <a:t>In the text, cite by name and number every table and figure that appears in the section (e.g. “Figure 4 shows…”)</a:t>
            </a:r>
          </a:p>
          <a:p>
            <a:r>
              <a:rPr lang="en-US" dirty="0"/>
              <a:t>Include only tables and figures that are necessary, clear, and worth reproducing</a:t>
            </a:r>
          </a:p>
        </p:txBody>
      </p:sp>
    </p:spTree>
    <p:extLst>
      <p:ext uri="{BB962C8B-B14F-4D97-AF65-F5344CB8AC3E}">
        <p14:creationId xmlns:p14="http://schemas.microsoft.com/office/powerpoint/2010/main" val="93592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7DA3-175B-5A8C-88CD-7AE13B59E927}"/>
              </a:ext>
            </a:extLst>
          </p:cNvPr>
          <p:cNvSpPr>
            <a:spLocks noGrp="1"/>
          </p:cNvSpPr>
          <p:nvPr>
            <p:ph type="title"/>
          </p:nvPr>
        </p:nvSpPr>
        <p:spPr>
          <a:xfrm>
            <a:off x="1294362" y="2540956"/>
            <a:ext cx="9603275" cy="1049235"/>
          </a:xfrm>
        </p:spPr>
        <p:txBody>
          <a:bodyPr/>
          <a:lstStyle/>
          <a:p>
            <a:pPr algn="ctr"/>
            <a:r>
              <a:rPr lang="en-US" dirty="0"/>
              <a:t>discussion</a:t>
            </a:r>
          </a:p>
        </p:txBody>
      </p:sp>
    </p:spTree>
    <p:extLst>
      <p:ext uri="{BB962C8B-B14F-4D97-AF65-F5344CB8AC3E}">
        <p14:creationId xmlns:p14="http://schemas.microsoft.com/office/powerpoint/2010/main" val="2076630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B65E6-5527-4E6A-A630-D7997AB9E973}"/>
              </a:ext>
            </a:extLst>
          </p:cNvPr>
          <p:cNvSpPr>
            <a:spLocks noGrp="1"/>
          </p:cNvSpPr>
          <p:nvPr>
            <p:ph type="title"/>
          </p:nvPr>
        </p:nvSpPr>
        <p:spPr/>
        <p:txBody>
          <a:bodyPr/>
          <a:lstStyle/>
          <a:p>
            <a:r>
              <a:rPr lang="en-US" dirty="0"/>
              <a:t>The Discussion section…</a:t>
            </a:r>
          </a:p>
        </p:txBody>
      </p:sp>
      <p:sp>
        <p:nvSpPr>
          <p:cNvPr id="3" name="Content Placeholder 2">
            <a:extLst>
              <a:ext uri="{FF2B5EF4-FFF2-40B4-BE49-F238E27FC236}">
                <a16:creationId xmlns:a16="http://schemas.microsoft.com/office/drawing/2014/main" id="{3B9119F4-2509-4B7D-A490-73A7434786A7}"/>
              </a:ext>
            </a:extLst>
          </p:cNvPr>
          <p:cNvSpPr>
            <a:spLocks noGrp="1"/>
          </p:cNvSpPr>
          <p:nvPr>
            <p:ph idx="1"/>
          </p:nvPr>
        </p:nvSpPr>
        <p:spPr>
          <a:xfrm>
            <a:off x="1324027" y="1931690"/>
            <a:ext cx="10029245" cy="4483475"/>
          </a:xfrm>
        </p:spPr>
        <p:txBody>
          <a:bodyPr>
            <a:normAutofit/>
          </a:bodyPr>
          <a:lstStyle/>
          <a:p>
            <a:r>
              <a:rPr lang="en-US" dirty="0"/>
              <a:t>…interprets your results against a background of existing knowledge, </a:t>
            </a:r>
            <a:r>
              <a:rPr lang="en-US" b="1" dirty="0"/>
              <a:t>“putting the Results in conversation with the Lit Review.” </a:t>
            </a:r>
          </a:p>
          <a:p>
            <a:r>
              <a:rPr lang="en-US" dirty="0"/>
              <a:t>…explains what is new in your work and why it matters. </a:t>
            </a:r>
          </a:p>
          <a:p>
            <a:r>
              <a:rPr lang="en-US" dirty="0"/>
              <a:t>…discusses both the limitations and the implications of your results and relates observations to other relevant studies (mentioned in your literature review).</a:t>
            </a:r>
          </a:p>
          <a:p>
            <a:r>
              <a:rPr lang="en-US" dirty="0"/>
              <a:t>…states new hypotheses when warranted, clearly labeled as such. </a:t>
            </a:r>
          </a:p>
          <a:p>
            <a:r>
              <a:rPr lang="en-US" dirty="0"/>
              <a:t>…includes recommendations, when appropriate.</a:t>
            </a:r>
          </a:p>
        </p:txBody>
      </p:sp>
    </p:spTree>
    <p:extLst>
      <p:ext uri="{BB962C8B-B14F-4D97-AF65-F5344CB8AC3E}">
        <p14:creationId xmlns:p14="http://schemas.microsoft.com/office/powerpoint/2010/main" val="53230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B65E6-5527-4E6A-A630-D7997AB9E973}"/>
              </a:ext>
            </a:extLst>
          </p:cNvPr>
          <p:cNvSpPr>
            <a:spLocks noGrp="1"/>
          </p:cNvSpPr>
          <p:nvPr>
            <p:ph type="title"/>
          </p:nvPr>
        </p:nvSpPr>
        <p:spPr/>
        <p:txBody>
          <a:bodyPr/>
          <a:lstStyle/>
          <a:p>
            <a:r>
              <a:rPr lang="en-US" dirty="0"/>
              <a:t>One way to organize the discussion</a:t>
            </a:r>
          </a:p>
        </p:txBody>
      </p:sp>
      <p:sp>
        <p:nvSpPr>
          <p:cNvPr id="3" name="Content Placeholder 2">
            <a:extLst>
              <a:ext uri="{FF2B5EF4-FFF2-40B4-BE49-F238E27FC236}">
                <a16:creationId xmlns:a16="http://schemas.microsoft.com/office/drawing/2014/main" id="{3B9119F4-2509-4B7D-A490-73A7434786A7}"/>
              </a:ext>
            </a:extLst>
          </p:cNvPr>
          <p:cNvSpPr>
            <a:spLocks noGrp="1"/>
          </p:cNvSpPr>
          <p:nvPr>
            <p:ph idx="1"/>
          </p:nvPr>
        </p:nvSpPr>
        <p:spPr>
          <a:xfrm>
            <a:off x="1451579" y="2015732"/>
            <a:ext cx="10110881" cy="3872320"/>
          </a:xfrm>
        </p:spPr>
        <p:txBody>
          <a:bodyPr>
            <a:normAutofit/>
          </a:bodyPr>
          <a:lstStyle/>
          <a:p>
            <a:r>
              <a:rPr lang="en-US" dirty="0"/>
              <a:t>Move 1 – Re-state background information (remind the reader of your research purposes, theory, methodology). This is optional, but common in many fields.</a:t>
            </a:r>
          </a:p>
          <a:p>
            <a:r>
              <a:rPr lang="en-US" dirty="0"/>
              <a:t>Move 2 – Summarize and report key results.</a:t>
            </a:r>
          </a:p>
          <a:p>
            <a:r>
              <a:rPr lang="en-US" dirty="0"/>
              <a:t>Move 3 – Comment on the key results (make claims, explain the results, compare the new work with previous studies, offer alternative explanations)</a:t>
            </a:r>
          </a:p>
          <a:p>
            <a:r>
              <a:rPr lang="en-US" dirty="0"/>
              <a:t>Move 4 – State the limitations of the study</a:t>
            </a:r>
          </a:p>
          <a:p>
            <a:r>
              <a:rPr lang="en-US" dirty="0"/>
              <a:t>Move 5 (Conclusion) – Make recommendations for future implementation and/or future research.</a:t>
            </a:r>
          </a:p>
        </p:txBody>
      </p:sp>
    </p:spTree>
    <p:extLst>
      <p:ext uri="{BB962C8B-B14F-4D97-AF65-F5344CB8AC3E}">
        <p14:creationId xmlns:p14="http://schemas.microsoft.com/office/powerpoint/2010/main" val="3673852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A309-08D1-F855-058C-CA3DB7E7A132}"/>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9A503C90-1EF9-ACBC-4956-57889008722F}"/>
              </a:ext>
            </a:extLst>
          </p:cNvPr>
          <p:cNvSpPr>
            <a:spLocks noGrp="1"/>
          </p:cNvSpPr>
          <p:nvPr>
            <p:ph idx="1"/>
          </p:nvPr>
        </p:nvSpPr>
        <p:spPr/>
        <p:txBody>
          <a:bodyPr>
            <a:normAutofit/>
          </a:bodyPr>
          <a:lstStyle/>
          <a:p>
            <a:pPr marL="0" indent="0" algn="ctr">
              <a:buNone/>
            </a:pPr>
            <a:r>
              <a:rPr lang="en-US" sz="16600" dirty="0"/>
              <a:t>?</a:t>
            </a:r>
          </a:p>
        </p:txBody>
      </p:sp>
    </p:spTree>
    <p:extLst>
      <p:ext uri="{BB962C8B-B14F-4D97-AF65-F5344CB8AC3E}">
        <p14:creationId xmlns:p14="http://schemas.microsoft.com/office/powerpoint/2010/main" val="427507798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1652</TotalTime>
  <Words>2931</Words>
  <Application>Microsoft Office PowerPoint</Application>
  <PresentationFormat>Widescreen</PresentationFormat>
  <Paragraphs>156</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Gill Sans MT</vt:lpstr>
      <vt:lpstr>Scala-Regular</vt:lpstr>
      <vt:lpstr>Times New Roman</vt:lpstr>
      <vt:lpstr>Wingdings</vt:lpstr>
      <vt:lpstr>Gallery</vt:lpstr>
      <vt:lpstr>Frequently asked questions about research papers</vt:lpstr>
      <vt:lpstr> Preliminaries</vt:lpstr>
      <vt:lpstr>“IMRD” or “IMRAD” </vt:lpstr>
      <vt:lpstr>Side note: Empirical vs. non-empirical studies</vt:lpstr>
      <vt:lpstr>Thinking about the reader</vt:lpstr>
      <vt:lpstr>Who is the Imaginary reader?</vt:lpstr>
      <vt:lpstr>Introduction &amp; Problem Statement</vt:lpstr>
      <vt:lpstr>The Common structure of Introductions</vt:lpstr>
      <vt:lpstr>Example </vt:lpstr>
      <vt:lpstr>Side note: Claim, Reason, &amp; Evidence</vt:lpstr>
      <vt:lpstr>Side note: Claim, Reason, &amp; Evidence – 2</vt:lpstr>
      <vt:lpstr>Practice –  Identify common ground etc.</vt:lpstr>
      <vt:lpstr>Practice - Answer</vt:lpstr>
      <vt:lpstr>Research questions </vt:lpstr>
      <vt:lpstr>Literature Review</vt:lpstr>
      <vt:lpstr>What lit reviews do</vt:lpstr>
      <vt:lpstr>In short…</vt:lpstr>
      <vt:lpstr>A Lit Review is not a List of studies</vt:lpstr>
      <vt:lpstr>Example</vt:lpstr>
      <vt:lpstr>Example - 2</vt:lpstr>
      <vt:lpstr>Example - 3</vt:lpstr>
      <vt:lpstr>How to pick themes</vt:lpstr>
      <vt:lpstr>methods</vt:lpstr>
      <vt:lpstr>Methods – who, what, where, when, how, why</vt:lpstr>
      <vt:lpstr>Limitations</vt:lpstr>
      <vt:lpstr>results</vt:lpstr>
      <vt:lpstr>What results sections do</vt:lpstr>
      <vt:lpstr>discussion</vt:lpstr>
      <vt:lpstr>The Discussion section…</vt:lpstr>
      <vt:lpstr>One way to organize the discussion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Argument</dc:title>
  <dc:creator>Graduate Writing Specialist</dc:creator>
  <cp:lastModifiedBy>Graduate Writing Specialist</cp:lastModifiedBy>
  <cp:revision>78</cp:revision>
  <dcterms:created xsi:type="dcterms:W3CDTF">2021-06-10T19:04:01Z</dcterms:created>
  <dcterms:modified xsi:type="dcterms:W3CDTF">2025-02-26T22:28:12Z</dcterms:modified>
</cp:coreProperties>
</file>